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sldIdLst>
    <p:sldId id="323" r:id="rId4"/>
    <p:sldId id="324" r:id="rId5"/>
    <p:sldId id="325" r:id="rId6"/>
    <p:sldId id="326" r:id="rId7"/>
    <p:sldId id="327" r:id="rId8"/>
    <p:sldId id="359" r:id="rId9"/>
    <p:sldId id="328" r:id="rId10"/>
    <p:sldId id="329" r:id="rId11"/>
    <p:sldId id="330" r:id="rId12"/>
    <p:sldId id="331" r:id="rId13"/>
    <p:sldId id="332" r:id="rId14"/>
    <p:sldId id="333"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36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1.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0.xml"/><Relationship Id="rId2" Type="http://schemas.openxmlformats.org/officeDocument/2006/relationships/tags" Target="../tags/tag9.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4.xml"/><Relationship Id="rId2" Type="http://schemas.openxmlformats.org/officeDocument/2006/relationships/tags" Target="../tags/tag23.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3.xml"/><Relationship Id="rId2" Type="http://schemas.openxmlformats.org/officeDocument/2006/relationships/tags" Target="../tags/tag32.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5.png"/><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5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52.xml"/><Relationship Id="rId2" Type="http://schemas.openxmlformats.org/officeDocument/2006/relationships/tags" Target="../tags/tag51.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62.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70.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69.xml"/><Relationship Id="rId2" Type="http://schemas.openxmlformats.org/officeDocument/2006/relationships/tags" Target="../tags/tag68.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82.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81.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89.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0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1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13.xml"/><Relationship Id="rId2" Type="http://schemas.openxmlformats.org/officeDocument/2006/relationships/tags" Target="../tags/tag112.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2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22.xml"/><Relationship Id="rId2" Type="http://schemas.openxmlformats.org/officeDocument/2006/relationships/tags" Target="../tags/tag121.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3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33.xml"/><Relationship Id="rId2" Type="http://schemas.openxmlformats.org/officeDocument/2006/relationships/tags" Target="../tags/tag132.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5824998" y="4349844"/>
            <a:ext cx="191071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5824998" y="4824823"/>
            <a:ext cx="191071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10"/>
            </p:custDataLst>
          </p:nvPr>
        </p:nvSpPr>
        <p:spPr>
          <a:xfrm>
            <a:off x="5848493" y="2423890"/>
            <a:ext cx="482536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1"/>
            </p:custDataLst>
          </p:nvPr>
        </p:nvSpPr>
        <p:spPr>
          <a:xfrm>
            <a:off x="5848492" y="3599274"/>
            <a:ext cx="4826000"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7" name="图片 6"/>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4131946" y="2702560"/>
            <a:ext cx="5767705" cy="83566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9"/>
            </p:custDataLst>
          </p:nvPr>
        </p:nvSpPr>
        <p:spPr>
          <a:xfrm>
            <a:off x="4131946" y="3741421"/>
            <a:ext cx="5767705" cy="321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1600"/>
              <a:buFont typeface="Arial" panose="020B0604020202020204" pitchFamily="34" charset="0"/>
              <a:buNone/>
              <a:defRPr sz="16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588767"/>
            <a:chOff x="0" y="0"/>
            <a:chExt cx="12192000" cy="588767"/>
          </a:xfrm>
        </p:grpSpPr>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588767"/>
            <a:chOff x="0" y="0"/>
            <a:chExt cx="12192000" cy="588767"/>
          </a:xfrm>
        </p:grpSpPr>
        <p:pic>
          <p:nvPicPr>
            <p:cNvPr id="11" name="图片 10"/>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588767"/>
            <a:chOff x="0" y="0"/>
            <a:chExt cx="12192000" cy="588767"/>
          </a:xfrm>
        </p:grpSpPr>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7" name="图片 6"/>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竖排标题 1"/>
          <p:cNvSpPr>
            <a:spLocks noGrp="1"/>
          </p:cNvSpPr>
          <p:nvPr>
            <p:ph type="title" orient="vert"/>
            <p:custDataLst>
              <p:tags r:id="rId9"/>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6" name="图片 5"/>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6730982" y="4287202"/>
            <a:ext cx="4572036"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9"/>
            </p:custDataLst>
          </p:nvPr>
        </p:nvSpPr>
        <p:spPr>
          <a:xfrm>
            <a:off x="6730982" y="2910522"/>
            <a:ext cx="4572036"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8876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69355"/>
            <a:ext cx="720090" cy="588645"/>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343015"/>
            <a:ext cx="720090" cy="51498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480" y="5533390"/>
            <a:ext cx="1619885" cy="1324610"/>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699125"/>
            <a:ext cx="1619885" cy="115887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4C8255AB-DB88-8C4A-9BEA-FA47F23A87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C8255AB-DB88-8C4A-9BEA-FA47F23A87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13.xml"/><Relationship Id="rId19" Type="http://schemas.openxmlformats.org/officeDocument/2006/relationships/tags" Target="../tags/tag14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0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4" Type="http://schemas.openxmlformats.org/officeDocument/2006/relationships/slideLayout" Target="../slideLayouts/slideLayout18.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9.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0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4" Type="http://schemas.openxmlformats.org/officeDocument/2006/relationships/slideLayout" Target="../slideLayouts/slideLayout18.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205.xml"/></Relationships>
</file>

<file path=ppt/slides/_rels/slide12.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image" Target="../media/image14.png"/><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1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11.xml"/></Relationships>
</file>

<file path=ppt/slides/_rels/slide13.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1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222.xml"/><Relationship Id="rId1" Type="http://schemas.openxmlformats.org/officeDocument/2006/relationships/tags" Target="../tags/tag217.xml"/></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tags" Target="../tags/tag22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2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4" Type="http://schemas.openxmlformats.org/officeDocument/2006/relationships/slideLayout" Target="../slideLayouts/slideLayout18.xml"/><Relationship Id="rId13" Type="http://schemas.openxmlformats.org/officeDocument/2006/relationships/themeOverride" Target="../theme/themeOverride1.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tags" Target="../tags/tag223.xml"/></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tags" Target="../tags/tag23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3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4" Type="http://schemas.openxmlformats.org/officeDocument/2006/relationships/slideLayout" Target="../slideLayouts/slideLayout18.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image" Target="../media/image19.png"/><Relationship Id="rId1" Type="http://schemas.openxmlformats.org/officeDocument/2006/relationships/tags" Target="../tags/tag229.xml"/></Relationships>
</file>

<file path=ppt/slides/_rels/slide16.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tags" Target="../tags/tag23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3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18.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tags" Target="../tags/tag235.xml"/></Relationships>
</file>

<file path=ppt/slides/_rels/slide17.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image" Target="../media/image22.png"/><Relationship Id="rId7" Type="http://schemas.openxmlformats.org/officeDocument/2006/relationships/tags" Target="../tags/tag24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4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41.xml"/></Relationships>
</file>

<file path=ppt/slides/_rels/slide18.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tags" Target="../tags/tag24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4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18.xml"/><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7.xml"/></Relationships>
</file>

<file path=ppt/slides/_rels/slide19.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image" Target="../media/image25.png"/><Relationship Id="rId7" Type="http://schemas.openxmlformats.org/officeDocument/2006/relationships/tags" Target="../tags/tag25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5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tags" Target="../tags/tag253.xml"/></Relationships>
</file>

<file path=ppt/slides/_rels/slide2.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5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0" Type="http://schemas.openxmlformats.org/officeDocument/2006/relationships/slideLayout" Target="../slideLayouts/slideLayout18.xml"/><Relationship Id="rId1" Type="http://schemas.openxmlformats.org/officeDocument/2006/relationships/tags" Target="../tags/tag151.xml"/></Relationships>
</file>

<file path=ppt/slides/_rels/slide20.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image" Target="../media/image26.png"/><Relationship Id="rId7" Type="http://schemas.openxmlformats.org/officeDocument/2006/relationships/tags" Target="../tags/tag26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6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9.xml"/></Relationships>
</file>

<file path=ppt/slides/_rels/slide21.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image" Target="../media/image27.png"/><Relationship Id="rId7" Type="http://schemas.openxmlformats.org/officeDocument/2006/relationships/tags" Target="../tags/tag26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6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5.xml"/></Relationships>
</file>

<file path=ppt/slides/_rels/slide22.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image" Target="../media/image28.png"/><Relationship Id="rId7" Type="http://schemas.openxmlformats.org/officeDocument/2006/relationships/tags" Target="../tags/tag27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7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tags" Target="../tags/tag271.xml"/></Relationships>
</file>

<file path=ppt/slides/_rels/slide23.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29.png"/><Relationship Id="rId7" Type="http://schemas.openxmlformats.org/officeDocument/2006/relationships/tags" Target="../tags/tag27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7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tags" Target="../tags/tag277.xml"/></Relationships>
</file>

<file path=ppt/slides/_rels/slide24.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image" Target="../media/image30.png"/><Relationship Id="rId7" Type="http://schemas.openxmlformats.org/officeDocument/2006/relationships/tags" Target="../tags/tag28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8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tags" Target="../tags/tag283.xml"/></Relationships>
</file>

<file path=ppt/slides/_rels/slide2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9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9.xml"/></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29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5.xml"/></Relationships>
</file>

<file path=ppt/slides/_rels/slide27.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0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tags" Target="../tags/tag301.xml"/></Relationships>
</file>

<file path=ppt/slides/_rels/slide28.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0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7.xml"/></Relationships>
</file>

<file path=ppt/slides/_rels/slide2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1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13.xml"/></Relationships>
</file>

<file path=ppt/slides/_rels/slide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57.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161.xml"/><Relationship Id="rId1" Type="http://schemas.openxmlformats.org/officeDocument/2006/relationships/tags" Target="../tags/tag156.xml"/></Relationships>
</file>

<file path=ppt/slides/_rels/slide30.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2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9.xml"/></Relationships>
</file>

<file path=ppt/slides/_rels/slide31.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2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tags" Target="../tags/tag325.xml"/></Relationships>
</file>

<file path=ppt/slides/_rels/slide32.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3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31.xml"/></Relationships>
</file>

<file path=ppt/slides/_rels/slide3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3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tags" Target="../tags/tag337.xml"/></Relationships>
</file>

<file path=ppt/slides/_rels/slide34.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4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348.xml"/><Relationship Id="rId1" Type="http://schemas.openxmlformats.org/officeDocument/2006/relationships/tags" Target="../tags/tag343.xml"/></Relationships>
</file>

<file path=ppt/slides/_rels/slide35.xml.rels><?xml version="1.0" encoding="UTF-8" standalone="yes"?>
<Relationships xmlns="http://schemas.openxmlformats.org/package/2006/relationships"><Relationship Id="rId9" Type="http://schemas.openxmlformats.org/officeDocument/2006/relationships/tags" Target="../tags/tag353.xml"/><Relationship Id="rId8" Type="http://schemas.openxmlformats.org/officeDocument/2006/relationships/tags" Target="../tags/tag352.xml"/><Relationship Id="rId7" Type="http://schemas.openxmlformats.org/officeDocument/2006/relationships/tags" Target="../tags/tag35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5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354.xml"/><Relationship Id="rId1" Type="http://schemas.openxmlformats.org/officeDocument/2006/relationships/tags" Target="../tags/tag349.xml"/></Relationships>
</file>

<file path=ppt/slides/_rels/slide36.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tags" Target="../tags/tag35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356.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360.xml"/><Relationship Id="rId1" Type="http://schemas.openxmlformats.org/officeDocument/2006/relationships/tags" Target="../tags/tag355.xml"/></Relationships>
</file>

<file path=ppt/slides/_rels/slide4.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6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167.xml"/><Relationship Id="rId1" Type="http://schemas.openxmlformats.org/officeDocument/2006/relationships/tags" Target="../tags/tag162.xml"/></Relationships>
</file>

<file path=ppt/slides/_rels/slide5.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6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173.xml"/><Relationship Id="rId1" Type="http://schemas.openxmlformats.org/officeDocument/2006/relationships/tags" Target="../tags/tag168.xml"/></Relationships>
</file>

<file path=ppt/slides/_rels/slide6.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7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179.xml"/><Relationship Id="rId1" Type="http://schemas.openxmlformats.org/officeDocument/2006/relationships/tags" Target="../tags/tag174.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8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18.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80.xml"/></Relationships>
</file>

<file path=ppt/slides/_rels/slide8.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image" Target="../media/image7.png"/><Relationship Id="rId7" Type="http://schemas.openxmlformats.org/officeDocument/2006/relationships/tags" Target="../tags/tag18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8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tags" Target="../tags/tag187.xml"/></Relationships>
</file>

<file path=ppt/slides/_rels/slide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9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198.xml"/><Relationship Id="rId1" Type="http://schemas.openxmlformats.org/officeDocument/2006/relationships/tags" Target="../tags/tag1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custDataLst>
              <p:tags r:id="rId1"/>
            </p:custDataLst>
          </p:nvPr>
        </p:nvCxnSpPr>
        <p:spPr>
          <a:xfrm>
            <a:off x="5824998" y="3540728"/>
            <a:ext cx="47650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5"/>
          <p:cNvSpPr txBox="1"/>
          <p:nvPr>
            <p:custDataLst>
              <p:tags r:id="rId2"/>
            </p:custDataLst>
          </p:nvPr>
        </p:nvSpPr>
        <p:spPr>
          <a:xfrm>
            <a:off x="5848492" y="1615916"/>
            <a:ext cx="1725930" cy="736600"/>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400" b="1" spc="200" dirty="0">
                <a:solidFill>
                  <a:schemeClr val="accent1"/>
                </a:solidFill>
                <a:uFillTx/>
                <a:latin typeface="Arial" panose="020B0604020202020204" pitchFamily="34" charset="0"/>
                <a:ea typeface="微软雅黑" panose="020B0503020204020204" charset="-122"/>
                <a:cs typeface="Arial" panose="020B0604020202020204" pitchFamily="34" charset="0"/>
              </a:rPr>
              <a:t>IBM </a:t>
            </a:r>
            <a:endParaRPr lang="en-US" altLang="zh-CN" sz="4400" b="1" spc="200" dirty="0">
              <a:solidFill>
                <a:schemeClr val="accent1"/>
              </a:solidFill>
              <a:uFillTx/>
              <a:latin typeface="Arial" panose="020B0604020202020204" pitchFamily="34" charset="0"/>
              <a:ea typeface="微软雅黑" panose="020B0503020204020204" charset="-122"/>
              <a:cs typeface="Arial" panose="020B0604020202020204" pitchFamily="34" charset="0"/>
            </a:endParaRPr>
          </a:p>
        </p:txBody>
      </p:sp>
      <p:sp>
        <p:nvSpPr>
          <p:cNvPr id="7" name="文本占位符 6"/>
          <p:cNvSpPr>
            <a:spLocks noGrp="1"/>
          </p:cNvSpPr>
          <p:nvPr>
            <p:ph type="body" sz="quarter" idx="16"/>
            <p:custDataLst>
              <p:tags r:id="rId3"/>
            </p:custDataLst>
          </p:nvPr>
        </p:nvSpPr>
        <p:spPr>
          <a:xfrm>
            <a:off x="5824998" y="3905344"/>
            <a:ext cx="1910715" cy="408940"/>
          </a:xfrm>
        </p:spPr>
        <p:txBody>
          <a:bodyPr>
            <a:normAutofit fontScale="90000"/>
          </a:bodyPr>
          <a:p>
            <a:pPr marL="0" lvl="0" indent="-342900" algn="l">
              <a:lnSpc>
                <a:spcPct val="130000"/>
              </a:lnSpc>
              <a:spcBef>
                <a:spcPts val="0"/>
              </a:spcBef>
              <a:spcAft>
                <a:spcPts val="1000"/>
              </a:spcAft>
              <a:buSzPct val="100000"/>
              <a:buNone/>
            </a:pPr>
            <a:r>
              <a:rPr lang="en-US" altLang="zh-CN" sz="1600">
                <a:solidFill>
                  <a:schemeClr val="dk1"/>
                </a:solidFill>
              </a:rPr>
              <a:t>ZEHENG’S WORK</a:t>
            </a:r>
            <a:endParaRPr lang="en-US" altLang="zh-CN" sz="1600">
              <a:solidFill>
                <a:schemeClr val="dk1"/>
              </a:solidFill>
            </a:endParaRPr>
          </a:p>
        </p:txBody>
      </p:sp>
      <p:sp>
        <p:nvSpPr>
          <p:cNvPr id="8" name="标题 7"/>
          <p:cNvSpPr>
            <a:spLocks noGrp="1"/>
          </p:cNvSpPr>
          <p:nvPr>
            <p:ph type="ctrTitle" idx="14"/>
            <p:custDataLst>
              <p:tags r:id="rId4"/>
            </p:custDataLst>
          </p:nvPr>
        </p:nvSpPr>
        <p:spPr/>
        <p:txBody>
          <a:bodyPr>
            <a:noAutofit/>
          </a:bodyPr>
          <a:lstStyle/>
          <a:p>
            <a:r>
              <a:rPr lang="en-US" altLang="zh-CN" sz="4000">
                <a:solidFill>
                  <a:schemeClr val="accent1"/>
                </a:solidFill>
              </a:rPr>
              <a:t>DATA SCIENCE</a:t>
            </a:r>
            <a:endParaRPr lang="en-US" altLang="zh-CN" sz="4000">
              <a:solidFill>
                <a:schemeClr val="accent1"/>
              </a:solidFill>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6146" name="Picture 2"/>
          <p:cNvPicPr>
            <a:picLocks noChangeAspect="1" noChangeArrowheads="1"/>
          </p:cNvPicPr>
          <p:nvPr/>
        </p:nvPicPr>
        <p:blipFill>
          <a:blip r:embed="rId7"/>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p:nvPr>
            <p:custDataLst>
              <p:tags r:id="rId10"/>
            </p:custDataLst>
          </p:nvPr>
        </p:nvSpPr>
        <p:spPr>
          <a:xfrm>
            <a:off x="838200" y="301131"/>
            <a:ext cx="11353800"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Exploratory Data Analysis (EDA) </a:t>
            </a:r>
            <a:endParaRPr lang="en-US" sz="28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11"/>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2"/>
            </p:custDataLst>
          </p:nvPr>
        </p:nvSpPr>
        <p:spPr>
          <a:xfrm>
            <a:off x="838200" y="2229996"/>
            <a:ext cx="10515600" cy="4731244"/>
          </a:xfrm>
          <a:prstGeom prst="rect">
            <a:avLst/>
          </a:prstGeom>
        </p:spPr>
        <p:txBody>
          <a:bodyPr vert="horz" lIns="101600" tIns="0" rIns="82550" bIns="0" rtlCol="0">
            <a:normAutofit fontScale="25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dirty="0">
                <a:solidFill>
                  <a:schemeClr val="dk1"/>
                </a:solidFill>
                <a:latin typeface="微软雅黑" panose="020B0503020204020204" charset="-122"/>
                <a:ea typeface="微软雅黑" panose="020B0503020204020204" charset="-122"/>
              </a:rPr>
              <a:t>Pandas and NumPy</a:t>
            </a:r>
            <a:endParaRPr lang="en-US" sz="5000" dirty="0">
              <a:solidFill>
                <a:schemeClr val="dk1"/>
              </a:solidFill>
              <a:latin typeface="微软雅黑" panose="020B0503020204020204" charset="-122"/>
              <a:ea typeface="微软雅黑" panose="020B0503020204020204" charset="-122"/>
            </a:endParaRPr>
          </a:p>
          <a:p>
            <a:pPr lvl="1"/>
            <a:r>
              <a:rPr lang="en-US" sz="5000" dirty="0">
                <a:solidFill>
                  <a:schemeClr val="dk1"/>
                </a:solidFill>
                <a:latin typeface="微软雅黑" panose="020B0503020204020204" charset="-122"/>
                <a:ea typeface="微软雅黑" panose="020B0503020204020204" charset="-122"/>
              </a:rPr>
              <a:t>Functions from the Pandas and NumPy libraries are used to derive basic information about the data collected, which includes:</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number of launches on each launch site</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number of occurrence of each orbit</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number and occurrence of each mission outcome</a:t>
            </a:r>
            <a:endParaRPr lang="en-US" sz="5000" dirty="0">
              <a:solidFill>
                <a:schemeClr val="dk1"/>
              </a:solidFill>
              <a:latin typeface="微软雅黑" panose="020B0503020204020204" charset="-122"/>
              <a:ea typeface="微软雅黑" panose="020B0503020204020204" charset="-122"/>
            </a:endParaRPr>
          </a:p>
          <a:p>
            <a:r>
              <a:rPr lang="en-US" sz="5000" dirty="0">
                <a:solidFill>
                  <a:schemeClr val="dk1"/>
                </a:solidFill>
                <a:latin typeface="微软雅黑" panose="020B0503020204020204" charset="-122"/>
                <a:ea typeface="微软雅黑" panose="020B0503020204020204" charset="-122"/>
              </a:rPr>
              <a:t>SQL</a:t>
            </a:r>
            <a:endParaRPr lang="en-US" sz="5000" dirty="0">
              <a:solidFill>
                <a:schemeClr val="dk1"/>
              </a:solidFill>
              <a:latin typeface="微软雅黑" panose="020B0503020204020204" charset="-122"/>
              <a:ea typeface="微软雅黑" panose="020B0503020204020204" charset="-122"/>
            </a:endParaRPr>
          </a:p>
          <a:p>
            <a:pPr lvl="1"/>
            <a:r>
              <a:rPr lang="en-US" sz="5000" dirty="0">
                <a:solidFill>
                  <a:schemeClr val="dk1"/>
                </a:solidFill>
                <a:latin typeface="微软雅黑" panose="020B0503020204020204" charset="-122"/>
                <a:ea typeface="微软雅黑" panose="020B0503020204020204" charset="-122"/>
              </a:rPr>
              <a:t>The data is queried using SQL to answer several questions about the data such as:</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names of the unique launch sites in the space mission</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total payload mass carried by boosters launched by NASA (CRS)</a:t>
            </a:r>
            <a:endParaRPr lang="en-US" sz="5000" dirty="0">
              <a:solidFill>
                <a:schemeClr val="dk1"/>
              </a:solidFill>
              <a:latin typeface="微软雅黑" panose="020B0503020204020204" charset="-122"/>
              <a:ea typeface="微软雅黑" panose="020B0503020204020204" charset="-122"/>
            </a:endParaRPr>
          </a:p>
          <a:p>
            <a:pPr lvl="2"/>
            <a:r>
              <a:rPr lang="en-US" sz="5000" dirty="0">
                <a:solidFill>
                  <a:schemeClr val="dk1"/>
                </a:solidFill>
                <a:latin typeface="微软雅黑" panose="020B0503020204020204" charset="-122"/>
                <a:ea typeface="微软雅黑" panose="020B0503020204020204" charset="-122"/>
              </a:rPr>
              <a:t>The average payload mass carried by booster version F9 v1.1</a:t>
            </a:r>
            <a:endParaRPr lang="en-US" sz="50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a:p>
            <a:endParaRPr lang="en-US" sz="26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7170" name="Picture 2" descr="Folium Library | Geospatial visualization via Folium Library"/>
          <p:cNvPicPr>
            <a:picLocks noChangeAspect="1" noChangeArrowheads="1"/>
          </p:cNvPicPr>
          <p:nvPr/>
        </p:nvPicPr>
        <p:blipFill>
          <a:blip r:embed="rId7"/>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p:cNvPicPr>
            <a:picLocks noChangeAspect="1" noChangeArrowheads="1"/>
          </p:cNvPicPr>
          <p:nvPr/>
        </p:nvPicPr>
        <p:blipFill>
          <a:blip r:embed="rId8"/>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9"/>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p:nvPr>
            <p:custDataLst>
              <p:tags r:id="rId10"/>
            </p:custDataLst>
          </p:nvPr>
        </p:nvSpPr>
        <p:spPr>
          <a:xfrm>
            <a:off x="838200" y="301131"/>
            <a:ext cx="11353800"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Data Visualization</a:t>
            </a:r>
            <a:endParaRPr lang="en-US" sz="28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11"/>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2"/>
            </p:custDataLst>
          </p:nvPr>
        </p:nvSpPr>
        <p:spPr>
          <a:xfrm>
            <a:off x="838200" y="1835271"/>
            <a:ext cx="10515600" cy="4731244"/>
          </a:xfrm>
          <a:prstGeom prst="rect">
            <a:avLst/>
          </a:prstGeom>
        </p:spPr>
        <p:txBody>
          <a:bodyPr vert="horz" lIns="101600" tIns="0" rIns="82550" bIns="0" rtlCol="0">
            <a:normAutofit fontScale="25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dk1"/>
                </a:solidFill>
                <a:latin typeface="微软雅黑" panose="020B0503020204020204" charset="-122"/>
                <a:ea typeface="微软雅黑" panose="020B0503020204020204" charset="-122"/>
              </a:rPr>
              <a:t>Matplotlib and Seaborn</a:t>
            </a:r>
            <a:endParaRPr lang="en-US" sz="4800" dirty="0">
              <a:solidFill>
                <a:schemeClr val="dk1"/>
              </a:solidFill>
              <a:latin typeface="微软雅黑" panose="020B0503020204020204" charset="-122"/>
              <a:ea typeface="微软雅黑" panose="020B0503020204020204" charset="-122"/>
            </a:endParaRPr>
          </a:p>
          <a:p>
            <a:pPr lvl="1"/>
            <a:r>
              <a:rPr lang="en-US" sz="4800" dirty="0">
                <a:solidFill>
                  <a:schemeClr val="dk1"/>
                </a:solidFill>
                <a:latin typeface="微软雅黑" panose="020B0503020204020204" charset="-122"/>
                <a:ea typeface="微软雅黑" panose="020B0503020204020204" charset="-122"/>
              </a:rPr>
              <a:t>Functions from the Matplotlib and Seaborn libraries are used to visualize the data through scatterplots, bar charts, and line charts.</a:t>
            </a:r>
            <a:endParaRPr lang="en-US" sz="4800" dirty="0">
              <a:solidFill>
                <a:schemeClr val="dk1"/>
              </a:solidFill>
              <a:latin typeface="微软雅黑" panose="020B0503020204020204" charset="-122"/>
              <a:ea typeface="微软雅黑" panose="020B0503020204020204" charset="-122"/>
            </a:endParaRPr>
          </a:p>
          <a:p>
            <a:pPr lvl="1"/>
            <a:r>
              <a:rPr lang="en-US" sz="4800" dirty="0">
                <a:solidFill>
                  <a:schemeClr val="dk1"/>
                </a:solidFill>
                <a:latin typeface="微软雅黑" panose="020B0503020204020204" charset="-122"/>
                <a:ea typeface="微软雅黑" panose="020B0503020204020204" charset="-122"/>
              </a:rPr>
              <a:t>The plots and charts are used to understand more about the relationships between several features, such as:</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The relationship between flight number and launch site</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The relationship between payload mass and launch site</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The relationship between success rate and orbit type</a:t>
            </a:r>
            <a:endParaRPr lang="en-US" sz="4800" dirty="0">
              <a:solidFill>
                <a:schemeClr val="dk1"/>
              </a:solidFill>
              <a:latin typeface="微软雅黑" panose="020B0503020204020204" charset="-122"/>
              <a:ea typeface="微软雅黑" panose="020B0503020204020204" charset="-122"/>
            </a:endParaRPr>
          </a:p>
          <a:p>
            <a:r>
              <a:rPr lang="en-US" sz="4800" dirty="0">
                <a:solidFill>
                  <a:schemeClr val="dk1"/>
                </a:solidFill>
                <a:latin typeface="微软雅黑" panose="020B0503020204020204" charset="-122"/>
                <a:ea typeface="微软雅黑" panose="020B0503020204020204" charset="-122"/>
              </a:rPr>
              <a:t>Folium</a:t>
            </a:r>
            <a:endParaRPr lang="en-US" sz="4800" dirty="0">
              <a:solidFill>
                <a:schemeClr val="dk1"/>
              </a:solidFill>
              <a:latin typeface="微软雅黑" panose="020B0503020204020204" charset="-122"/>
              <a:ea typeface="微软雅黑" panose="020B0503020204020204" charset="-122"/>
            </a:endParaRPr>
          </a:p>
          <a:p>
            <a:pPr lvl="1"/>
            <a:r>
              <a:rPr lang="en-US" sz="4800" dirty="0">
                <a:solidFill>
                  <a:schemeClr val="dk1"/>
                </a:solidFill>
                <a:latin typeface="微软雅黑" panose="020B0503020204020204" charset="-122"/>
                <a:ea typeface="微软雅黑" panose="020B0503020204020204" charset="-122"/>
              </a:rPr>
              <a:t>Functions from the Folium libraries are used to visualize the data through interactive maps.</a:t>
            </a:r>
            <a:endParaRPr lang="en-US" sz="4800" dirty="0">
              <a:solidFill>
                <a:schemeClr val="dk1"/>
              </a:solidFill>
              <a:latin typeface="微软雅黑" panose="020B0503020204020204" charset="-122"/>
              <a:ea typeface="微软雅黑" panose="020B0503020204020204" charset="-122"/>
            </a:endParaRPr>
          </a:p>
          <a:p>
            <a:pPr lvl="1"/>
            <a:r>
              <a:rPr lang="en-US" sz="4800" dirty="0">
                <a:solidFill>
                  <a:schemeClr val="dk1"/>
                </a:solidFill>
                <a:latin typeface="微软雅黑" panose="020B0503020204020204" charset="-122"/>
                <a:ea typeface="微软雅黑" panose="020B0503020204020204" charset="-122"/>
              </a:rPr>
              <a:t> The Folium library is used to:</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Mark all launch sites on a map</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Mark the succeeded launches and failed launches for each site on the map</a:t>
            </a:r>
            <a:endParaRPr lang="en-US" sz="4800" dirty="0">
              <a:solidFill>
                <a:schemeClr val="dk1"/>
              </a:solidFill>
              <a:latin typeface="微软雅黑" panose="020B0503020204020204" charset="-122"/>
              <a:ea typeface="微软雅黑" panose="020B0503020204020204" charset="-122"/>
            </a:endParaRPr>
          </a:p>
          <a:p>
            <a:pPr lvl="2"/>
            <a:r>
              <a:rPr lang="en-US" sz="4800" dirty="0">
                <a:solidFill>
                  <a:schemeClr val="dk1"/>
                </a:solidFill>
                <a:latin typeface="微软雅黑" panose="020B0503020204020204" charset="-122"/>
                <a:ea typeface="微软雅黑" panose="020B0503020204020204" charset="-122"/>
              </a:rPr>
              <a:t>Mark the distances between a launch site to its proximities such as the nearest city, railway, or highway</a:t>
            </a:r>
            <a:endParaRPr lang="en-US" sz="4800" dirty="0">
              <a:solidFill>
                <a:schemeClr val="dk1"/>
              </a:solidFill>
              <a:latin typeface="微软雅黑" panose="020B0503020204020204" charset="-122"/>
              <a:ea typeface="微软雅黑" panose="020B0503020204020204" charset="-122"/>
            </a:endParaRPr>
          </a:p>
          <a:p>
            <a:pPr marL="457200" lvl="1" indent="0">
              <a:buNone/>
            </a:pPr>
            <a:endParaRPr lang="en-US" sz="22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a:p>
            <a:endParaRPr lang="en-US" sz="26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9218" name="Picture 2" descr="dash-logo-300 - Probytes Web Development Company"/>
          <p:cNvPicPr>
            <a:picLocks noChangeAspect="1" noChangeArrowheads="1"/>
          </p:cNvPicPr>
          <p:nvPr/>
        </p:nvPicPr>
        <p:blipFill>
          <a:blip r:embed="rId7"/>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Data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2716693"/>
            <a:ext cx="10515600" cy="2622223"/>
          </a:xfrm>
          <a:prstGeom prst="rect">
            <a:avLst/>
          </a:prstGeom>
        </p:spPr>
        <p:txBody>
          <a:bodyPr vert="horz" lIns="101600" tIns="0" rIns="82550" bIns="0" rtlCol="0">
            <a:normAutofit fontScale="25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0" dirty="0">
                <a:solidFill>
                  <a:schemeClr val="dk1"/>
                </a:solidFill>
                <a:latin typeface="微软雅黑" panose="020B0503020204020204" charset="-122"/>
                <a:ea typeface="微软雅黑" panose="020B0503020204020204" charset="-122"/>
              </a:rPr>
              <a:t>Dash</a:t>
            </a:r>
            <a:endParaRPr lang="en-US" sz="8000" dirty="0">
              <a:solidFill>
                <a:schemeClr val="dk1"/>
              </a:solidFill>
              <a:latin typeface="微软雅黑" panose="020B0503020204020204" charset="-122"/>
              <a:ea typeface="微软雅黑" panose="020B0503020204020204" charset="-122"/>
            </a:endParaRPr>
          </a:p>
          <a:p>
            <a:pPr lvl="1"/>
            <a:r>
              <a:rPr lang="en-US" sz="8000" dirty="0">
                <a:solidFill>
                  <a:schemeClr val="dk1"/>
                </a:solidFill>
                <a:latin typeface="微软雅黑" panose="020B0503020204020204" charset="-122"/>
                <a:ea typeface="微软雅黑" panose="020B0503020204020204" charset="-122"/>
              </a:rPr>
              <a:t>Functions from Dash are used to generate an interactive site where we can toggle the input using a dropdown menu and a range slider.</a:t>
            </a:r>
            <a:endParaRPr lang="en-US" sz="8000" dirty="0">
              <a:solidFill>
                <a:schemeClr val="dk1"/>
              </a:solidFill>
              <a:latin typeface="微软雅黑" panose="020B0503020204020204" charset="-122"/>
              <a:ea typeface="微软雅黑" panose="020B0503020204020204" charset="-122"/>
            </a:endParaRPr>
          </a:p>
          <a:p>
            <a:pPr lvl="1"/>
            <a:r>
              <a:rPr lang="en-US" sz="8000" dirty="0">
                <a:solidFill>
                  <a:schemeClr val="dk1"/>
                </a:solidFill>
                <a:latin typeface="微软雅黑" panose="020B0503020204020204" charset="-122"/>
                <a:ea typeface="微软雅黑" panose="020B0503020204020204" charset="-122"/>
              </a:rPr>
              <a:t>Using a pie chart and a scatterplot, the interactive site shows:</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The total success launches from each launch site</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The correlation between payload mass and mission outcome (success or failure) for each launch site</a:t>
            </a:r>
            <a:endParaRPr lang="en-US" sz="8000" dirty="0">
              <a:solidFill>
                <a:schemeClr val="dk1"/>
              </a:solidFill>
              <a:latin typeface="微软雅黑" panose="020B0503020204020204" charset="-122"/>
              <a:ea typeface="微软雅黑" panose="020B0503020204020204" charset="-122"/>
            </a:endParaRPr>
          </a:p>
          <a:p>
            <a:endParaRPr lang="en-US" sz="26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9" name="Title 1"/>
          <p:cNvSpPr txBox="1"/>
          <p:nvPr>
            <p:custDataLst>
              <p:tags r:id="rId7"/>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RESULTS</a:t>
            </a:r>
            <a:endParaRPr lang="en-US" sz="28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720090" y="1561886"/>
            <a:ext cx="10515600" cy="3051472"/>
          </a:xfrm>
          <a:prstGeom prst="rect">
            <a:avLst/>
          </a:prstGeom>
        </p:spPr>
        <p:txBody>
          <a:bodyPr vert="horz" lIns="101600" tIns="0" rIns="82550" bIns="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results are split into 5 sections:</a:t>
            </a:r>
            <a:endParaRPr lang="en-US" sz="2400" dirty="0">
              <a:solidFill>
                <a:schemeClr val="dk1"/>
              </a:solidFill>
              <a:latin typeface="微软雅黑" panose="020B0503020204020204" charset="-122"/>
              <a:ea typeface="微软雅黑" panose="020B0503020204020204" charset="-122"/>
            </a:endParaRPr>
          </a:p>
          <a:p>
            <a:pPr lvl="1"/>
            <a:r>
              <a:rPr lang="en-US" sz="2400" dirty="0">
                <a:solidFill>
                  <a:schemeClr val="dk1"/>
                </a:solidFill>
                <a:latin typeface="微软雅黑" panose="020B0503020204020204" charset="-122"/>
                <a:ea typeface="微软雅黑" panose="020B0503020204020204" charset="-122"/>
              </a:rPr>
              <a:t>SQL (EDA with SQL)</a:t>
            </a:r>
            <a:endParaRPr lang="en-US" sz="2400" dirty="0">
              <a:solidFill>
                <a:schemeClr val="dk1"/>
              </a:solidFill>
              <a:latin typeface="微软雅黑" panose="020B0503020204020204" charset="-122"/>
              <a:ea typeface="微软雅黑" panose="020B0503020204020204" charset="-122"/>
            </a:endParaRPr>
          </a:p>
          <a:p>
            <a:pPr lvl="1"/>
            <a:r>
              <a:rPr lang="en-US" sz="2400" dirty="0">
                <a:solidFill>
                  <a:schemeClr val="dk1"/>
                </a:solidFill>
                <a:latin typeface="微软雅黑" panose="020B0503020204020204" charset="-122"/>
                <a:ea typeface="微软雅黑" panose="020B0503020204020204" charset="-122"/>
              </a:rPr>
              <a:t>Matplotlib and Seaborn (EDA with Visualization)</a:t>
            </a:r>
            <a:endParaRPr lang="en-US" sz="2400" dirty="0">
              <a:solidFill>
                <a:schemeClr val="dk1"/>
              </a:solidFill>
              <a:latin typeface="微软雅黑" panose="020B0503020204020204" charset="-122"/>
              <a:ea typeface="微软雅黑" panose="020B0503020204020204" charset="-122"/>
            </a:endParaRPr>
          </a:p>
          <a:p>
            <a:pPr lvl="1"/>
            <a:r>
              <a:rPr lang="en-US" sz="2400" dirty="0">
                <a:solidFill>
                  <a:schemeClr val="dk1"/>
                </a:solidFill>
                <a:latin typeface="微软雅黑" panose="020B0503020204020204" charset="-122"/>
                <a:ea typeface="微软雅黑" panose="020B0503020204020204" charset="-122"/>
              </a:rPr>
              <a:t>Folium</a:t>
            </a:r>
            <a:endParaRPr lang="en-US" sz="2400" dirty="0">
              <a:solidFill>
                <a:schemeClr val="dk1"/>
              </a:solidFill>
              <a:latin typeface="微软雅黑" panose="020B0503020204020204" charset="-122"/>
              <a:ea typeface="微软雅黑" panose="020B0503020204020204" charset="-122"/>
            </a:endParaRPr>
          </a:p>
          <a:p>
            <a:pPr lvl="1"/>
            <a:r>
              <a:rPr lang="en-US" sz="2400" dirty="0">
                <a:solidFill>
                  <a:schemeClr val="dk1"/>
                </a:solidFill>
                <a:latin typeface="微软雅黑" panose="020B0503020204020204" charset="-122"/>
                <a:ea typeface="微软雅黑" panose="020B0503020204020204" charset="-122"/>
              </a:rPr>
              <a:t>Dash</a:t>
            </a:r>
            <a:endParaRPr lang="en-US" sz="2400" dirty="0">
              <a:solidFill>
                <a:schemeClr val="dk1"/>
              </a:solidFill>
              <a:latin typeface="微软雅黑" panose="020B0503020204020204" charset="-122"/>
              <a:ea typeface="微软雅黑" panose="020B0503020204020204" charset="-122"/>
            </a:endParaRPr>
          </a:p>
          <a:p>
            <a:pPr lvl="1"/>
            <a:r>
              <a:rPr lang="en-US" sz="2400" dirty="0">
                <a:solidFill>
                  <a:schemeClr val="dk1"/>
                </a:solidFill>
                <a:latin typeface="微软雅黑" panose="020B0503020204020204" charset="-122"/>
                <a:ea typeface="微软雅黑" panose="020B0503020204020204" charset="-122"/>
              </a:rPr>
              <a:t>Predictive Analysis </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In all of the graphs that follow, class 0 represents a failed launch outcome while class 1 represents a successful launch outcome.</a:t>
            </a:r>
            <a:endParaRPr lang="en-US" sz="2400" dirty="0">
              <a:solidFill>
                <a:schemeClr val="dk1"/>
              </a:solidFill>
              <a:latin typeface="微软雅黑" panose="020B0503020204020204" charset="-122"/>
              <a:ea typeface="微软雅黑" panose="020B0503020204020204" charset="-122"/>
            </a:endParaRPr>
          </a:p>
          <a:p>
            <a:endParaRPr lang="en-US" sz="1400"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2" name="图片 1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RESULTS</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SQL (EDA with SQL)</a:t>
            </a:r>
            <a:endParaRPr lang="en-US" sz="2800" b="1" dirty="0">
              <a:solidFill>
                <a:schemeClr val="dk1"/>
              </a:solidFill>
              <a:latin typeface="微软雅黑" panose="020B0503020204020204" charset="-122"/>
              <a:ea typeface="微软雅黑" panose="020B0503020204020204" charset="-122"/>
              <a:cs typeface="+mn-lt"/>
            </a:endParaRPr>
          </a:p>
        </p:txBody>
      </p:sp>
      <p:pic>
        <p:nvPicPr>
          <p:cNvPr id="8" name="Picture 7"/>
          <p:cNvPicPr>
            <a:picLocks noChangeAspect="1"/>
          </p:cNvPicPr>
          <p:nvPr/>
        </p:nvPicPr>
        <p:blipFill>
          <a:blip r:embed="rId8"/>
          <a:stretch>
            <a:fillRect/>
          </a:stretch>
        </p:blipFill>
        <p:spPr>
          <a:xfrm>
            <a:off x="1172186" y="2492068"/>
            <a:ext cx="1473200" cy="1549400"/>
          </a:xfrm>
          <a:prstGeom prst="rect">
            <a:avLst/>
          </a:prstGeom>
        </p:spPr>
      </p:pic>
      <p:pic>
        <p:nvPicPr>
          <p:cNvPr id="11" name="Picture 10"/>
          <p:cNvPicPr>
            <a:picLocks noChangeAspect="1"/>
          </p:cNvPicPr>
          <p:nvPr/>
        </p:nvPicPr>
        <p:blipFill>
          <a:blip r:embed="rId9"/>
          <a:stretch>
            <a:fillRect/>
          </a:stretch>
        </p:blipFill>
        <p:spPr>
          <a:xfrm>
            <a:off x="0" y="4792505"/>
            <a:ext cx="12192000" cy="1522846"/>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1"/>
            </p:custDataLst>
          </p:nvPr>
        </p:nvSpPr>
        <p:spPr>
          <a:xfrm>
            <a:off x="838200" y="170577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names of the unique launch sites in the space mission</a:t>
            </a:r>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5 records where launch sites begin with ‘CCA’</a:t>
            </a: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p:txBody>
      </p:sp>
    </p:spTree>
    <p:custDataLst>
      <p:tags r:id="rId12"/>
    </p:custData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SQL (EDA with SQL)</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8"/>
          <a:stretch>
            <a:fillRect/>
          </a:stretch>
        </p:blipFill>
        <p:spPr>
          <a:xfrm>
            <a:off x="1172186" y="2655540"/>
            <a:ext cx="2882900" cy="723900"/>
          </a:xfrm>
          <a:prstGeom prst="rect">
            <a:avLst/>
          </a:prstGeom>
        </p:spPr>
      </p:pic>
      <p:pic>
        <p:nvPicPr>
          <p:cNvPr id="12" name="Picture 11"/>
          <p:cNvPicPr>
            <a:picLocks noChangeAspect="1"/>
          </p:cNvPicPr>
          <p:nvPr/>
        </p:nvPicPr>
        <p:blipFill>
          <a:blip r:embed="rId9"/>
          <a:stretch>
            <a:fillRect/>
          </a:stretch>
        </p:blipFill>
        <p:spPr>
          <a:xfrm>
            <a:off x="1172186" y="4069491"/>
            <a:ext cx="3886200" cy="622300"/>
          </a:xfrm>
          <a:prstGeom prst="rect">
            <a:avLst/>
          </a:prstGeom>
        </p:spPr>
      </p:pic>
      <p:pic>
        <p:nvPicPr>
          <p:cNvPr id="14" name="Picture 13"/>
          <p:cNvPicPr>
            <a:picLocks noChangeAspect="1"/>
          </p:cNvPicPr>
          <p:nvPr/>
        </p:nvPicPr>
        <p:blipFill>
          <a:blip r:embed="rId10"/>
          <a:stretch>
            <a:fillRect/>
          </a:stretch>
        </p:blipFill>
        <p:spPr>
          <a:xfrm>
            <a:off x="1172186" y="5423090"/>
            <a:ext cx="4279900" cy="749300"/>
          </a:xfrm>
          <a:prstGeom prst="rect">
            <a:avLst/>
          </a:prstGeom>
        </p:spPr>
      </p:pic>
      <p:sp>
        <p:nvSpPr>
          <p:cNvPr id="2" name="Title 1"/>
          <p:cNvSpPr>
            <a:spLocks noGrp="1"/>
          </p:cNvSpPr>
          <p:nvPr>
            <p:custDataLst>
              <p:tags r:id="rId11"/>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2"/>
            </p:custDataLst>
          </p:nvPr>
        </p:nvSpPr>
        <p:spPr>
          <a:xfrm>
            <a:off x="800100" y="1497488"/>
            <a:ext cx="10515600" cy="4822001"/>
          </a:xfrm>
          <a:prstGeom prst="rect">
            <a:avLst/>
          </a:prstGeom>
        </p:spPr>
        <p:txBody>
          <a:bodyPr vert="horz" lIns="101600" tIns="0" rIns="82550" bIns="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total payload mass carried by boosters launched by NASA (CRS)</a:t>
            </a: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The average payload mass carried by booster version F9 v1.1</a:t>
            </a:r>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The date when the first successful landing outcome in ground pad was achieved</a:t>
            </a: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p:txBody>
      </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2" name="图片 1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SQL (EDA with SQL)</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1172186" y="2788892"/>
            <a:ext cx="1511300" cy="1625600"/>
          </a:xfrm>
          <a:prstGeom prst="rect">
            <a:avLst/>
          </a:prstGeom>
        </p:spPr>
      </p:pic>
      <p:pic>
        <p:nvPicPr>
          <p:cNvPr id="11" name="Picture 10"/>
          <p:cNvPicPr>
            <a:picLocks noChangeAspect="1"/>
          </p:cNvPicPr>
          <p:nvPr/>
        </p:nvPicPr>
        <p:blipFill>
          <a:blip r:embed="rId9"/>
          <a:stretch>
            <a:fillRect/>
          </a:stretch>
        </p:blipFill>
        <p:spPr>
          <a:xfrm>
            <a:off x="1172186" y="5176863"/>
            <a:ext cx="4851400" cy="685800"/>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1"/>
            </p:custDataLst>
          </p:nvPr>
        </p:nvSpPr>
        <p:spPr>
          <a:xfrm>
            <a:off x="781050" y="1512002"/>
            <a:ext cx="10515600" cy="4822001"/>
          </a:xfrm>
          <a:prstGeom prst="rect">
            <a:avLst/>
          </a:prstGeom>
        </p:spPr>
        <p:txBody>
          <a:bodyPr vert="horz" lIns="101600" tIns="0" rIns="82550" bIns="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names of the boosters which have success in drone ship and have payload mass greater than 4000 but less than 6000</a:t>
            </a:r>
            <a:endParaRPr lang="en-US" sz="2400"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The total number of successful and failure mission outcomes</a:t>
            </a:r>
            <a:endParaRPr lang="en-US" sz="2400" dirty="0">
              <a:solidFill>
                <a:schemeClr val="dk1"/>
              </a:solidFill>
              <a:latin typeface="微软雅黑" panose="020B0503020204020204" charset="-122"/>
              <a:ea typeface="微软雅黑" panose="020B0503020204020204" charset="-122"/>
            </a:endParaRPr>
          </a:p>
          <a:p>
            <a:pPr marL="0" indent="0">
              <a:buNone/>
            </a:pPr>
            <a:endParaRPr lang="en-US" sz="2400" dirty="0">
              <a:solidFill>
                <a:schemeClr val="dk1"/>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SQL (EDA with SQL)</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8"/>
          <a:stretch>
            <a:fillRect/>
          </a:stretch>
        </p:blipFill>
        <p:spPr>
          <a:xfrm>
            <a:off x="1172186" y="2607169"/>
            <a:ext cx="1511300" cy="3949700"/>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00100" y="1297473"/>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names of the booster versions which have carried the maximum payload mass</a:t>
            </a:r>
            <a:endParaRPr lang="en-US"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2" name="图片 1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SQL (EDA with SQL)</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1172186" y="2678320"/>
            <a:ext cx="3562046" cy="1009044"/>
          </a:xfrm>
          <a:prstGeom prst="rect">
            <a:avLst/>
          </a:prstGeom>
        </p:spPr>
      </p:pic>
      <p:pic>
        <p:nvPicPr>
          <p:cNvPr id="11" name="Picture 10"/>
          <p:cNvPicPr>
            <a:picLocks noChangeAspect="1"/>
          </p:cNvPicPr>
          <p:nvPr/>
        </p:nvPicPr>
        <p:blipFill>
          <a:blip r:embed="rId9"/>
          <a:stretch>
            <a:fillRect/>
          </a:stretch>
        </p:blipFill>
        <p:spPr>
          <a:xfrm>
            <a:off x="1172185" y="4314262"/>
            <a:ext cx="2367427" cy="2486793"/>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1"/>
            </p:custDataLst>
          </p:nvPr>
        </p:nvSpPr>
        <p:spPr>
          <a:xfrm>
            <a:off x="720090" y="117110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failed landing outcomes in drone ship, their booster versions, and launch site names for in year 2015</a:t>
            </a:r>
            <a:endParaRPr lang="en-MY" sz="2400" dirty="0">
              <a:solidFill>
                <a:schemeClr val="dk1"/>
              </a:solidFill>
              <a:latin typeface="微软雅黑" panose="020B0503020204020204" charset="-122"/>
              <a:ea typeface="微软雅黑" panose="020B0503020204020204" charset="-122"/>
            </a:endParaRPr>
          </a:p>
          <a:p>
            <a:endParaRPr lang="en-MY" sz="2400"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The count of landing outcomes between the date 2010-06-04 and 2017-03-20, in descending order</a:t>
            </a: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8"/>
          <a:stretch>
            <a:fillRect/>
          </a:stretch>
        </p:blipFill>
        <p:spPr>
          <a:xfrm>
            <a:off x="2097958" y="2494870"/>
            <a:ext cx="7665474" cy="4230394"/>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55972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relationship between flight number and launch site</a:t>
            </a:r>
            <a:endParaRPr lang="en-MY" sz="2400" dirty="0">
              <a:solidFill>
                <a:schemeClr val="dk1"/>
              </a:solidFill>
              <a:latin typeface="微软雅黑" panose="020B0503020204020204" charset="-122"/>
              <a:ea typeface="微软雅黑" panose="020B0503020204020204" charset="-122"/>
            </a:endParaRPr>
          </a:p>
          <a:p>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3" name="Title 1"/>
          <p:cNvSpPr txBox="1"/>
          <p:nvPr>
            <p:custDataLst>
              <p:tags r:id="rId7"/>
            </p:custDataLst>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solidFill>
                  <a:schemeClr val="dk1"/>
                </a:solidFill>
                <a:latin typeface="微软雅黑" panose="020B0503020204020204" charset="-122"/>
                <a:ea typeface="微软雅黑" panose="020B0503020204020204" charset="-122"/>
                <a:cs typeface="+mn-cs"/>
              </a:rPr>
              <a:t>OUTLINE</a:t>
            </a:r>
            <a:endParaRPr lang="en-US" altLang="zh-CN" sz="2400" b="1">
              <a:solidFill>
                <a:schemeClr val="dk1"/>
              </a:solidFill>
              <a:latin typeface="微软雅黑" panose="020B0503020204020204" charset="-122"/>
              <a:ea typeface="微软雅黑" panose="020B0503020204020204" charset="-122"/>
              <a:cs typeface="+mn-cs"/>
            </a:endParaRPr>
          </a:p>
        </p:txBody>
      </p:sp>
      <p:sp>
        <p:nvSpPr>
          <p:cNvPr id="14" name="Content Placeholder 2"/>
          <p:cNvSpPr txBox="1"/>
          <p:nvPr>
            <p:custDataLst>
              <p:tags r:id="rId8"/>
            </p:custDataLst>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Executive Summary</a:t>
            </a:r>
            <a:endParaRPr lang="en-US" altLang="zh-CN" sz="2400" b="1">
              <a:solidFill>
                <a:schemeClr val="dk1"/>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Introduction</a:t>
            </a:r>
            <a:endParaRPr lang="en-US" altLang="zh-CN" sz="2400" b="1">
              <a:solidFill>
                <a:schemeClr val="dk1"/>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Methodology</a:t>
            </a:r>
            <a:endParaRPr lang="en-US" altLang="zh-CN" sz="2400" b="1">
              <a:solidFill>
                <a:schemeClr val="dk1"/>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Results</a:t>
            </a:r>
            <a:endParaRPr lang="en-US" altLang="zh-CN" sz="2400" b="1">
              <a:solidFill>
                <a:schemeClr val="dk1"/>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Discussion </a:t>
            </a:r>
            <a:endParaRPr lang="en-US" altLang="zh-CN" sz="2400" b="1">
              <a:solidFill>
                <a:schemeClr val="dk1"/>
              </a:solidFill>
              <a:latin typeface="微软雅黑" panose="020B0503020204020204" charset="-122"/>
              <a:ea typeface="微软雅黑" panose="020B0503020204020204" charset="-122"/>
            </a:endParaRPr>
          </a:p>
          <a:p>
            <a:pPr marL="342900" indent="-342900" algn="l">
              <a:buFont typeface="Arial" panose="020B0604020202020204" pitchFamily="34" charset="0"/>
              <a:buChar char="•"/>
            </a:pPr>
            <a:r>
              <a:rPr lang="en-US" altLang="zh-CN" sz="2400" b="1">
                <a:solidFill>
                  <a:schemeClr val="dk1"/>
                </a:solidFill>
                <a:latin typeface="微软雅黑" panose="020B0503020204020204" charset="-122"/>
                <a:ea typeface="微软雅黑" panose="020B0503020204020204" charset="-122"/>
              </a:rPr>
              <a:t>Conclusion</a:t>
            </a:r>
            <a:endParaRPr lang="en-US" altLang="zh-CN" sz="2400" b="1">
              <a:solidFill>
                <a:schemeClr val="dk1"/>
              </a:solidFill>
              <a:latin typeface="微软雅黑" panose="020B0503020204020204" charset="-122"/>
              <a:ea typeface="微软雅黑" panose="020B0503020204020204" charset="-122"/>
            </a:endParaRPr>
          </a:p>
        </p:txBody>
      </p:sp>
    </p:spTree>
    <p:custDataLst>
      <p:tags r:id="rId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2038760" y="2365052"/>
            <a:ext cx="7827911" cy="4244048"/>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48352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relationship between payload mass and launch site</a:t>
            </a:r>
            <a:endParaRPr lang="en-MY" sz="2400" dirty="0">
              <a:solidFill>
                <a:schemeClr val="dk1"/>
              </a:solidFill>
              <a:latin typeface="微软雅黑" panose="020B0503020204020204" charset="-122"/>
              <a:ea typeface="微软雅黑" panose="020B0503020204020204" charset="-122"/>
            </a:endParaRPr>
          </a:p>
          <a:p>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8"/>
          <a:stretch>
            <a:fillRect/>
          </a:stretch>
        </p:blipFill>
        <p:spPr>
          <a:xfrm>
            <a:off x="2936378" y="2432671"/>
            <a:ext cx="6024276" cy="4124198"/>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42002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relationship between success rate and orbit type</a:t>
            </a:r>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2025445" y="2453017"/>
            <a:ext cx="7487265" cy="4272247"/>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54067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relationship between flight number and orbit type</a:t>
            </a:r>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2282723" y="2450468"/>
            <a:ext cx="7377471" cy="4274796"/>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48987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relationship between payload mass and orbit type</a:t>
            </a:r>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Matplotlib and Seaborn (EDA with Visualization)</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8"/>
          <a:stretch>
            <a:fillRect/>
          </a:stretch>
        </p:blipFill>
        <p:spPr>
          <a:xfrm>
            <a:off x="2289277" y="2414463"/>
            <a:ext cx="7238181" cy="4267795"/>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464478"/>
            <a:ext cx="10515600" cy="4822001"/>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The launch success yearly trend</a:t>
            </a:r>
            <a:endParaRPr lang="en-MY" sz="24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424473"/>
            <a:ext cx="10515600" cy="4822001"/>
          </a:xfrm>
        </p:spPr>
        <p:txBody>
          <a:bodyPr>
            <a:normAutofit/>
          </a:bodyPr>
          <a:lstStyle/>
          <a:p>
            <a:r>
              <a:rPr lang="en-MY" sz="2400" dirty="0">
                <a:solidFill>
                  <a:schemeClr val="dk1"/>
                </a:solidFill>
                <a:latin typeface="微软雅黑" panose="020B0503020204020204" charset="-122"/>
                <a:ea typeface="微软雅黑" panose="020B0503020204020204" charset="-122"/>
              </a:rPr>
              <a:t>All launch sites on map</a:t>
            </a: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Folium</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2268793" y="2499951"/>
            <a:ext cx="7654413" cy="3911225"/>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669925" y="1018073"/>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The succeeded launches and failed launches for each site on map</a:t>
            </a:r>
            <a:endParaRPr lang="en-US" sz="24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If we zoom in on one of the launch site, we can see green and red tags. Each green tag represents a successful launch while each red tag represents a failed launch</a:t>
            </a: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Folium</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14" name="Picture 13"/>
          <p:cNvPicPr>
            <a:picLocks noChangeAspect="1"/>
          </p:cNvPicPr>
          <p:nvPr/>
        </p:nvPicPr>
        <p:blipFill>
          <a:blip r:embed="rId9"/>
          <a:stretch>
            <a:fillRect/>
          </a:stretch>
        </p:blipFill>
        <p:spPr>
          <a:xfrm>
            <a:off x="2847975" y="3429000"/>
            <a:ext cx="7495540" cy="3128010"/>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297473"/>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The distances between a launch site to its proximities such as the nearest city, railway, or highway</a:t>
            </a:r>
            <a:endParaRPr lang="en-US" sz="24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The picture below shows the distance between the VAFB SLC-4E launch site and the nearest coastline</a:t>
            </a:r>
            <a:endParaRPr lang="en-US" sz="2000" dirty="0">
              <a:solidFill>
                <a:schemeClr val="dk1"/>
              </a:solidFill>
              <a:latin typeface="微软雅黑" panose="020B0503020204020204" charset="-122"/>
              <a:ea typeface="微软雅黑" panose="020B0503020204020204" charset="-122"/>
            </a:endParaRPr>
          </a:p>
          <a:p>
            <a:pPr marL="0" indent="0">
              <a:buNone/>
            </a:pP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Folium</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rotWithShape="1">
          <a:blip r:embed="rId9"/>
          <a:srcRect l="32712" t="15961"/>
          <a:stretch>
            <a:fillRect/>
          </a:stretch>
        </p:blipFill>
        <p:spPr>
          <a:xfrm>
            <a:off x="3473450" y="3615055"/>
            <a:ext cx="5683250" cy="3110230"/>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146978"/>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The picture below shows a pie chart when launch site CCAFS LC-40 is chosen.</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0 represents failed launches while 1 represents successful launches. We can see that 73.1% of launches done at CCAFS LC-40 are failed launches.</a:t>
            </a:r>
            <a:br>
              <a:rPr lang="en-MY" dirty="0">
                <a:solidFill>
                  <a:schemeClr val="dk1"/>
                </a:solidFill>
                <a:latin typeface="微软雅黑" panose="020B0503020204020204" charset="-122"/>
                <a:ea typeface="微软雅黑" panose="020B0503020204020204" charset="-122"/>
              </a:rPr>
            </a:br>
            <a:endParaRPr lang="en-MY" dirty="0">
              <a:solidFill>
                <a:schemeClr val="dk1"/>
              </a:solidFill>
              <a:latin typeface="微软雅黑" panose="020B0503020204020204" charset="-122"/>
              <a:ea typeface="微软雅黑" panose="020B0503020204020204" charset="-122"/>
            </a:endParaRPr>
          </a:p>
          <a:p>
            <a:pPr marL="0" indent="0">
              <a:buNone/>
            </a:pPr>
            <a:endParaRPr lang="en-MY"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Dash</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3708400" y="3930015"/>
            <a:ext cx="6774815" cy="2794635"/>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00100" y="1094273"/>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The picture below shows a scatterplot when the payload mass range is set to be from 2000kg to 8000kg.</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Class 0 represents failed launches while class 1 represents successful launches. </a:t>
            </a:r>
            <a:endParaRPr lang="en-US"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Dash</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8" name="Picture 7"/>
          <p:cNvPicPr>
            <a:picLocks noChangeAspect="1"/>
          </p:cNvPicPr>
          <p:nvPr/>
        </p:nvPicPr>
        <p:blipFill>
          <a:blip r:embed="rId9"/>
          <a:stretch>
            <a:fillRect/>
          </a:stretch>
        </p:blipFill>
        <p:spPr>
          <a:xfrm>
            <a:off x="1616075" y="3383915"/>
            <a:ext cx="9221470" cy="3341370"/>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dk1"/>
                </a:solidFill>
                <a:latin typeface="微软雅黑" panose="020B0503020204020204" charset="-122"/>
                <a:ea typeface="微软雅黑" panose="020B0503020204020204" charset="-122"/>
                <a:cs typeface="+mn-lt"/>
              </a:rPr>
              <a:t>EXECUTIVE SUMMARY</a:t>
            </a:r>
            <a:endParaRPr lang="en-US" sz="24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838200" y="1539240"/>
            <a:ext cx="10515600" cy="4731244"/>
          </a:xfrm>
          <a:prstGeom prst="rect">
            <a:avLst/>
          </a:prstGeom>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In this capstone project, we will predict if the SpaceX Falcon 9 first stage will land successfully using several machine learning classification algorithms.</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The main steps in this project include</a:t>
            </a:r>
            <a:r>
              <a:rPr lang="en-US" sz="2000" dirty="0">
                <a:solidFill>
                  <a:schemeClr val="dk1"/>
                </a:solidFill>
                <a:latin typeface="微软雅黑" panose="020B0503020204020204" charset="-122"/>
                <a:ea typeface="微软雅黑" panose="020B0503020204020204" charset="-122"/>
              </a:rPr>
              <a:t>:</a:t>
            </a:r>
            <a:endParaRPr lang="en-US"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Data collection, wrangling, and formatting</a:t>
            </a:r>
            <a:endParaRPr lang="en-US"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Exploratory data analysis</a:t>
            </a:r>
            <a:endParaRPr lang="en-US"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Interactive data visualization</a:t>
            </a:r>
            <a:endParaRPr lang="en-US"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Machine learning prediction</a:t>
            </a:r>
            <a:endParaRPr lang="en-US" sz="16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Our graphs show that some features of the rocket launches have a correlation with the outcome of the launches, i.e., success or failure.</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It is also concluded that decision tree may be the best machine learning algorithm to predict if the Falcon 9 first stage will land successfully.</a:t>
            </a:r>
            <a:endParaRPr lang="en-US" sz="20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166028"/>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Logistic regression</a:t>
            </a:r>
            <a:endParaRPr lang="en-US" sz="2400" dirty="0">
              <a:solidFill>
                <a:schemeClr val="dk1"/>
              </a:solidFill>
              <a:latin typeface="微软雅黑" panose="020B0503020204020204" charset="-122"/>
              <a:ea typeface="微软雅黑" panose="020B0503020204020204" charset="-122"/>
            </a:endParaRPr>
          </a:p>
          <a:p>
            <a:pPr lvl="1"/>
            <a:r>
              <a:rPr lang="en-US" sz="2000" dirty="0" err="1">
                <a:solidFill>
                  <a:schemeClr val="dk1"/>
                </a:solidFill>
                <a:latin typeface="微软雅黑" panose="020B0503020204020204" charset="-122"/>
                <a:ea typeface="微软雅黑" panose="020B0503020204020204" charset="-122"/>
              </a:rPr>
              <a:t>GridSearchCV</a:t>
            </a:r>
            <a:r>
              <a:rPr lang="en-US" sz="2000" dirty="0">
                <a:solidFill>
                  <a:schemeClr val="dk1"/>
                </a:solidFill>
                <a:latin typeface="微软雅黑" panose="020B0503020204020204" charset="-122"/>
                <a:ea typeface="微软雅黑" panose="020B0503020204020204" charset="-122"/>
              </a:rPr>
              <a:t> best score: </a:t>
            </a:r>
            <a:r>
              <a:rPr lang="en-MY" sz="2000" dirty="0">
                <a:solidFill>
                  <a:schemeClr val="dk1"/>
                </a:solidFill>
                <a:latin typeface="微软雅黑" panose="020B0503020204020204" charset="-122"/>
                <a:ea typeface="微软雅黑" panose="020B0503020204020204" charset="-122"/>
              </a:rPr>
              <a:t>0.8464285714285713</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Accuracy score on test set: 0.8333333333333334</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Confusion matrix:</a:t>
            </a:r>
            <a:endParaRPr lang="en-MY" sz="20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Predictive Analysis</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4324985" y="3397885"/>
            <a:ext cx="4107815" cy="3159125"/>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250483"/>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Support vector machine (SVM)</a:t>
            </a:r>
            <a:endParaRPr lang="en-US" sz="2400" dirty="0">
              <a:solidFill>
                <a:schemeClr val="dk1"/>
              </a:solidFill>
              <a:latin typeface="微软雅黑" panose="020B0503020204020204" charset="-122"/>
              <a:ea typeface="微软雅黑" panose="020B0503020204020204" charset="-122"/>
            </a:endParaRPr>
          </a:p>
          <a:p>
            <a:pPr lvl="1"/>
            <a:r>
              <a:rPr lang="en-US" sz="2000" dirty="0" err="1">
                <a:solidFill>
                  <a:schemeClr val="dk1"/>
                </a:solidFill>
                <a:latin typeface="微软雅黑" panose="020B0503020204020204" charset="-122"/>
                <a:ea typeface="微软雅黑" panose="020B0503020204020204" charset="-122"/>
              </a:rPr>
              <a:t>GridSearchCV</a:t>
            </a:r>
            <a:r>
              <a:rPr lang="en-US" sz="2000" dirty="0">
                <a:solidFill>
                  <a:schemeClr val="dk1"/>
                </a:solidFill>
                <a:latin typeface="微软雅黑" panose="020B0503020204020204" charset="-122"/>
                <a:ea typeface="微软雅黑" panose="020B0503020204020204" charset="-122"/>
              </a:rPr>
              <a:t> best score: </a:t>
            </a:r>
            <a:r>
              <a:rPr lang="en-MY" sz="2000" dirty="0">
                <a:solidFill>
                  <a:schemeClr val="dk1"/>
                </a:solidFill>
                <a:latin typeface="微软雅黑" panose="020B0503020204020204" charset="-122"/>
                <a:ea typeface="微软雅黑" panose="020B0503020204020204" charset="-122"/>
              </a:rPr>
              <a:t>0.8482142857142856</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Accuracy score on test set: 0.8333333333333334</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Confusion matrix:</a:t>
            </a:r>
            <a:endParaRPr lang="en-MY" sz="20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Predictive Analysis</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4343400" y="3411855"/>
            <a:ext cx="4089400" cy="3145155"/>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388278"/>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Decision tree</a:t>
            </a:r>
            <a:endParaRPr lang="en-US" sz="2400" dirty="0">
              <a:solidFill>
                <a:schemeClr val="dk1"/>
              </a:solidFill>
              <a:latin typeface="微软雅黑" panose="020B0503020204020204" charset="-122"/>
              <a:ea typeface="微软雅黑" panose="020B0503020204020204" charset="-122"/>
            </a:endParaRPr>
          </a:p>
          <a:p>
            <a:pPr lvl="1"/>
            <a:r>
              <a:rPr lang="en-US" sz="2000" dirty="0" err="1">
                <a:solidFill>
                  <a:schemeClr val="dk1"/>
                </a:solidFill>
                <a:latin typeface="微软雅黑" panose="020B0503020204020204" charset="-122"/>
                <a:ea typeface="微软雅黑" panose="020B0503020204020204" charset="-122"/>
              </a:rPr>
              <a:t>GridSearchCV</a:t>
            </a:r>
            <a:r>
              <a:rPr lang="en-US" sz="2000" dirty="0">
                <a:solidFill>
                  <a:schemeClr val="dk1"/>
                </a:solidFill>
                <a:latin typeface="微软雅黑" panose="020B0503020204020204" charset="-122"/>
                <a:ea typeface="微软雅黑" panose="020B0503020204020204" charset="-122"/>
              </a:rPr>
              <a:t> best score: </a:t>
            </a:r>
            <a:r>
              <a:rPr lang="en-MY" sz="2000" dirty="0">
                <a:solidFill>
                  <a:schemeClr val="dk1"/>
                </a:solidFill>
                <a:latin typeface="微软雅黑" panose="020B0503020204020204" charset="-122"/>
                <a:ea typeface="微软雅黑" panose="020B0503020204020204" charset="-122"/>
              </a:rPr>
              <a:t>0.8892857142857142</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Accuracy score on test set: 0.8333333333333334</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Confusion matrix:</a:t>
            </a:r>
            <a:endParaRPr lang="en-MY" sz="20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Predictive Analysis</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4420235" y="3470910"/>
            <a:ext cx="4012565" cy="3086100"/>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764540" y="1297473"/>
            <a:ext cx="10515600" cy="4822001"/>
          </a:xfrm>
        </p:spPr>
        <p:txBody>
          <a:bodyPr>
            <a:normAutofit/>
          </a:bodyPr>
          <a:lstStyle/>
          <a:p>
            <a:r>
              <a:rPr lang="en-US" sz="2400" dirty="0">
                <a:solidFill>
                  <a:schemeClr val="dk1"/>
                </a:solidFill>
                <a:latin typeface="微软雅黑" panose="020B0503020204020204" charset="-122"/>
                <a:ea typeface="微软雅黑" panose="020B0503020204020204" charset="-122"/>
              </a:rPr>
              <a:t>K nearest neighbors (KNN)</a:t>
            </a:r>
            <a:endParaRPr lang="en-US" sz="2400" dirty="0">
              <a:solidFill>
                <a:schemeClr val="dk1"/>
              </a:solidFill>
              <a:latin typeface="微软雅黑" panose="020B0503020204020204" charset="-122"/>
              <a:ea typeface="微软雅黑" panose="020B0503020204020204" charset="-122"/>
            </a:endParaRPr>
          </a:p>
          <a:p>
            <a:pPr lvl="1"/>
            <a:r>
              <a:rPr lang="en-US" sz="2000" dirty="0" err="1">
                <a:solidFill>
                  <a:schemeClr val="dk1"/>
                </a:solidFill>
                <a:latin typeface="微软雅黑" panose="020B0503020204020204" charset="-122"/>
                <a:ea typeface="微软雅黑" panose="020B0503020204020204" charset="-122"/>
              </a:rPr>
              <a:t>GridSearchCV</a:t>
            </a:r>
            <a:r>
              <a:rPr lang="en-US" sz="2000" dirty="0">
                <a:solidFill>
                  <a:schemeClr val="dk1"/>
                </a:solidFill>
                <a:latin typeface="微软雅黑" panose="020B0503020204020204" charset="-122"/>
                <a:ea typeface="微软雅黑" panose="020B0503020204020204" charset="-122"/>
              </a:rPr>
              <a:t> best score: </a:t>
            </a:r>
            <a:r>
              <a:rPr lang="en-MY" sz="2000" dirty="0">
                <a:solidFill>
                  <a:schemeClr val="dk1"/>
                </a:solidFill>
                <a:latin typeface="微软雅黑" panose="020B0503020204020204" charset="-122"/>
                <a:ea typeface="微软雅黑" panose="020B0503020204020204" charset="-122"/>
              </a:rPr>
              <a:t>0.8482142857142858</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Accuracy score on test set: 0.8333333333333334</a:t>
            </a:r>
            <a:endParaRPr lang="en-MY" sz="20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Confusion matrix:</a:t>
            </a:r>
            <a:endParaRPr lang="en-MY" sz="20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Predictive Analysis</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9" name="Picture 8"/>
          <p:cNvPicPr>
            <a:picLocks noChangeAspect="1"/>
          </p:cNvPicPr>
          <p:nvPr/>
        </p:nvPicPr>
        <p:blipFill>
          <a:blip r:embed="rId9"/>
          <a:stretch>
            <a:fillRect/>
          </a:stretch>
        </p:blipFill>
        <p:spPr>
          <a:xfrm>
            <a:off x="4366260" y="3429635"/>
            <a:ext cx="4066540" cy="3127375"/>
          </a:xfrm>
          <a:prstGeom prst="rect">
            <a:avLst/>
          </a:prstGeom>
        </p:spPr>
      </p:pic>
      <p:sp>
        <p:nvSpPr>
          <p:cNvPr id="2" name="Title 1"/>
          <p:cNvSpPr>
            <a:spLocks noGrp="1"/>
          </p:cNvSpPr>
          <p:nvPr>
            <p:custDataLst>
              <p:tags r:id="rId10"/>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1758626"/>
            <a:ext cx="10515600" cy="4822001"/>
          </a:xfrm>
        </p:spPr>
        <p:txBody>
          <a:bodyPr>
            <a:normAutofit fontScale="90000" lnSpcReduction="20000"/>
          </a:bodyPr>
          <a:lstStyle/>
          <a:p>
            <a:r>
              <a:rPr lang="en-US" sz="2400" dirty="0">
                <a:solidFill>
                  <a:schemeClr val="dk1"/>
                </a:solidFill>
                <a:latin typeface="微软雅黑" panose="020B0503020204020204" charset="-122"/>
                <a:ea typeface="微软雅黑" panose="020B0503020204020204" charset="-122"/>
              </a:rPr>
              <a:t>Putting the results of all 4 models side by side, we can see that they all share the same accuracy score and confusion matrix when tested on the test set. </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Therefore, their </a:t>
            </a:r>
            <a:r>
              <a:rPr lang="en-US" sz="2400" dirty="0" err="1">
                <a:solidFill>
                  <a:schemeClr val="dk1"/>
                </a:solidFill>
                <a:latin typeface="微软雅黑" panose="020B0503020204020204" charset="-122"/>
                <a:ea typeface="微软雅黑" panose="020B0503020204020204" charset="-122"/>
              </a:rPr>
              <a:t>GridSearchCV</a:t>
            </a:r>
            <a:r>
              <a:rPr lang="en-US" sz="2400" dirty="0">
                <a:solidFill>
                  <a:schemeClr val="dk1"/>
                </a:solidFill>
                <a:latin typeface="微软雅黑" panose="020B0503020204020204" charset="-122"/>
                <a:ea typeface="微软雅黑" panose="020B0503020204020204" charset="-122"/>
              </a:rPr>
              <a:t> best scores are used to rank them instead. Based on the </a:t>
            </a:r>
            <a:r>
              <a:rPr lang="en-US" sz="2400" dirty="0" err="1">
                <a:solidFill>
                  <a:schemeClr val="dk1"/>
                </a:solidFill>
                <a:latin typeface="微软雅黑" panose="020B0503020204020204" charset="-122"/>
                <a:ea typeface="微软雅黑" panose="020B0503020204020204" charset="-122"/>
              </a:rPr>
              <a:t>GridSearchCV</a:t>
            </a:r>
            <a:r>
              <a:rPr lang="en-US" sz="2400" dirty="0">
                <a:solidFill>
                  <a:schemeClr val="dk1"/>
                </a:solidFill>
                <a:latin typeface="微软雅黑" panose="020B0503020204020204" charset="-122"/>
                <a:ea typeface="微软雅黑" panose="020B0503020204020204" charset="-122"/>
              </a:rPr>
              <a:t> best scores, the models are ranked in the following order with the first being the best and the last one being the worst:</a:t>
            </a:r>
            <a:endParaRPr lang="en-US" sz="2400" dirty="0">
              <a:solidFill>
                <a:schemeClr val="dk1"/>
              </a:solidFill>
              <a:latin typeface="微软雅黑" panose="020B0503020204020204" charset="-122"/>
              <a:ea typeface="微软雅黑" panose="020B0503020204020204" charset="-122"/>
            </a:endParaRPr>
          </a:p>
          <a:p>
            <a:pPr marL="800100" lvl="1" indent="-342900">
              <a:buFont typeface="+mj-lt"/>
              <a:buAutoNum type="arabicPeriod"/>
            </a:pPr>
            <a:r>
              <a:rPr lang="en-MY" sz="2000" dirty="0">
                <a:solidFill>
                  <a:schemeClr val="dk1"/>
                </a:solidFill>
                <a:latin typeface="微软雅黑" panose="020B0503020204020204" charset="-122"/>
                <a:ea typeface="微软雅黑" panose="020B0503020204020204" charset="-122"/>
              </a:rPr>
              <a:t>Decision</a:t>
            </a:r>
            <a:r>
              <a:rPr lang="en-MY" sz="1800" dirty="0">
                <a:solidFill>
                  <a:schemeClr val="dk1"/>
                </a:solidFill>
                <a:latin typeface="微软雅黑" panose="020B0503020204020204" charset="-122"/>
                <a:ea typeface="微软雅黑" panose="020B0503020204020204" charset="-122"/>
              </a:rPr>
              <a:t> tree (</a:t>
            </a:r>
            <a:r>
              <a:rPr lang="en-MY" sz="1800" dirty="0" err="1">
                <a:solidFill>
                  <a:schemeClr val="dk1"/>
                </a:solidFill>
                <a:latin typeface="微软雅黑" panose="020B0503020204020204" charset="-122"/>
                <a:ea typeface="微软雅黑" panose="020B0503020204020204" charset="-122"/>
              </a:rPr>
              <a:t>GridSearchCV</a:t>
            </a:r>
            <a:r>
              <a:rPr lang="en-MY" sz="1800" dirty="0">
                <a:solidFill>
                  <a:schemeClr val="dk1"/>
                </a:solidFill>
                <a:latin typeface="微软雅黑" panose="020B0503020204020204" charset="-122"/>
                <a:ea typeface="微软雅黑" panose="020B0503020204020204" charset="-122"/>
              </a:rPr>
              <a:t> best score: 0.8892857142857142) </a:t>
            </a:r>
            <a:endParaRPr lang="en-MY" sz="1800" dirty="0">
              <a:solidFill>
                <a:schemeClr val="dk1"/>
              </a:solidFill>
              <a:latin typeface="微软雅黑" panose="020B0503020204020204" charset="-122"/>
              <a:ea typeface="微软雅黑" panose="020B0503020204020204" charset="-122"/>
            </a:endParaRPr>
          </a:p>
          <a:p>
            <a:pPr marL="800100" lvl="1" indent="-342900">
              <a:buFont typeface="+mj-lt"/>
              <a:buAutoNum type="arabicPeriod"/>
            </a:pPr>
            <a:r>
              <a:rPr lang="en-MY" sz="1800" dirty="0">
                <a:solidFill>
                  <a:schemeClr val="dk1"/>
                </a:solidFill>
                <a:latin typeface="微软雅黑" panose="020B0503020204020204" charset="-122"/>
                <a:ea typeface="微软雅黑" panose="020B0503020204020204" charset="-122"/>
              </a:rPr>
              <a:t>K nearest </a:t>
            </a:r>
            <a:r>
              <a:rPr lang="en-MY" sz="1800" dirty="0" err="1">
                <a:solidFill>
                  <a:schemeClr val="dk1"/>
                </a:solidFill>
                <a:latin typeface="微软雅黑" panose="020B0503020204020204" charset="-122"/>
                <a:ea typeface="微软雅黑" panose="020B0503020204020204" charset="-122"/>
              </a:rPr>
              <a:t>neighbors</a:t>
            </a:r>
            <a:r>
              <a:rPr lang="en-MY" sz="1800" dirty="0">
                <a:solidFill>
                  <a:schemeClr val="dk1"/>
                </a:solidFill>
                <a:latin typeface="微软雅黑" panose="020B0503020204020204" charset="-122"/>
                <a:ea typeface="微软雅黑" panose="020B0503020204020204" charset="-122"/>
              </a:rPr>
              <a:t>, KNN (</a:t>
            </a:r>
            <a:r>
              <a:rPr lang="en-MY" sz="1800" dirty="0" err="1">
                <a:solidFill>
                  <a:schemeClr val="dk1"/>
                </a:solidFill>
                <a:latin typeface="微软雅黑" panose="020B0503020204020204" charset="-122"/>
                <a:ea typeface="微软雅黑" panose="020B0503020204020204" charset="-122"/>
              </a:rPr>
              <a:t>GridSearchCV</a:t>
            </a:r>
            <a:r>
              <a:rPr lang="en-MY" sz="1800" dirty="0">
                <a:solidFill>
                  <a:schemeClr val="dk1"/>
                </a:solidFill>
                <a:latin typeface="微软雅黑" panose="020B0503020204020204" charset="-122"/>
                <a:ea typeface="微软雅黑" panose="020B0503020204020204" charset="-122"/>
              </a:rPr>
              <a:t> best score:</a:t>
            </a:r>
            <a:r>
              <a:rPr lang="en-US" sz="1800" dirty="0">
                <a:solidFill>
                  <a:schemeClr val="dk1"/>
                </a:solidFill>
                <a:latin typeface="微软雅黑" panose="020B0503020204020204" charset="-122"/>
                <a:ea typeface="微软雅黑" panose="020B0503020204020204" charset="-122"/>
              </a:rPr>
              <a:t> </a:t>
            </a:r>
            <a:r>
              <a:rPr lang="en-MY" sz="1800" dirty="0">
                <a:solidFill>
                  <a:schemeClr val="dk1"/>
                </a:solidFill>
                <a:latin typeface="微软雅黑" panose="020B0503020204020204" charset="-122"/>
                <a:ea typeface="微软雅黑" panose="020B0503020204020204" charset="-122"/>
              </a:rPr>
              <a:t>0.8482142857142858)</a:t>
            </a:r>
            <a:endParaRPr lang="en-MY" sz="1800" dirty="0">
              <a:solidFill>
                <a:schemeClr val="dk1"/>
              </a:solidFill>
              <a:latin typeface="微软雅黑" panose="020B0503020204020204" charset="-122"/>
              <a:ea typeface="微软雅黑" panose="020B0503020204020204" charset="-122"/>
            </a:endParaRPr>
          </a:p>
          <a:p>
            <a:pPr marL="800100" lvl="1" indent="-342900">
              <a:buFont typeface="+mj-lt"/>
              <a:buAutoNum type="arabicPeriod"/>
            </a:pPr>
            <a:r>
              <a:rPr lang="en-MY" sz="1800" dirty="0">
                <a:solidFill>
                  <a:schemeClr val="dk1"/>
                </a:solidFill>
                <a:latin typeface="微软雅黑" panose="020B0503020204020204" charset="-122"/>
                <a:ea typeface="微软雅黑" panose="020B0503020204020204" charset="-122"/>
              </a:rPr>
              <a:t>Support vector machine, SVM (</a:t>
            </a:r>
            <a:r>
              <a:rPr lang="en-MY" sz="1800" dirty="0" err="1">
                <a:solidFill>
                  <a:schemeClr val="dk1"/>
                </a:solidFill>
                <a:latin typeface="微软雅黑" panose="020B0503020204020204" charset="-122"/>
                <a:ea typeface="微软雅黑" panose="020B0503020204020204" charset="-122"/>
              </a:rPr>
              <a:t>GridSearchCV</a:t>
            </a:r>
            <a:r>
              <a:rPr lang="en-MY" sz="1800" dirty="0">
                <a:solidFill>
                  <a:schemeClr val="dk1"/>
                </a:solidFill>
                <a:latin typeface="微软雅黑" panose="020B0503020204020204" charset="-122"/>
                <a:ea typeface="微软雅黑" panose="020B0503020204020204" charset="-122"/>
              </a:rPr>
              <a:t> best score: 0.8482142857142856)</a:t>
            </a:r>
            <a:endParaRPr lang="en-MY" sz="1800" dirty="0">
              <a:solidFill>
                <a:schemeClr val="dk1"/>
              </a:solidFill>
              <a:latin typeface="微软雅黑" panose="020B0503020204020204" charset="-122"/>
              <a:ea typeface="微软雅黑" panose="020B0503020204020204" charset="-122"/>
            </a:endParaRPr>
          </a:p>
          <a:p>
            <a:pPr marL="800100" lvl="1" indent="-342900">
              <a:buFont typeface="+mj-lt"/>
              <a:buAutoNum type="arabicPeriod"/>
            </a:pPr>
            <a:r>
              <a:rPr lang="en-MY" sz="1800" dirty="0">
                <a:solidFill>
                  <a:schemeClr val="dk1"/>
                </a:solidFill>
                <a:latin typeface="微软雅黑" panose="020B0503020204020204" charset="-122"/>
                <a:ea typeface="微软雅黑" panose="020B0503020204020204" charset="-122"/>
              </a:rPr>
              <a:t>Logistic regression (</a:t>
            </a:r>
            <a:r>
              <a:rPr lang="en-MY" sz="1800" dirty="0" err="1">
                <a:solidFill>
                  <a:schemeClr val="dk1"/>
                </a:solidFill>
                <a:latin typeface="微软雅黑" panose="020B0503020204020204" charset="-122"/>
                <a:ea typeface="微软雅黑" panose="020B0503020204020204" charset="-122"/>
              </a:rPr>
              <a:t>GridSearchCV</a:t>
            </a:r>
            <a:r>
              <a:rPr lang="en-MY" sz="1800" dirty="0">
                <a:solidFill>
                  <a:schemeClr val="dk1"/>
                </a:solidFill>
                <a:latin typeface="微软雅黑" panose="020B0503020204020204" charset="-122"/>
                <a:ea typeface="微软雅黑" panose="020B0503020204020204" charset="-122"/>
              </a:rPr>
              <a:t> best score: 0.8464285714285713)</a:t>
            </a:r>
            <a:endParaRPr lang="en-MY" sz="1800" dirty="0">
              <a:solidFill>
                <a:schemeClr val="dk1"/>
              </a:solidFill>
              <a:latin typeface="微软雅黑" panose="020B0503020204020204" charset="-122"/>
              <a:ea typeface="微软雅黑" panose="020B0503020204020204" charset="-122"/>
            </a:endParaRPr>
          </a:p>
          <a:p>
            <a:pPr marL="800100" lvl="1" indent="-342900">
              <a:buFont typeface="+mj-lt"/>
              <a:buAutoNum type="arabicPeriod"/>
            </a:pPr>
            <a:endParaRPr lang="en-MY" sz="18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11353800" cy="996150"/>
          </a:xfrm>
          <a:prstGeom prst="rect">
            <a:avLst/>
          </a:prstGeom>
        </p:spPr>
        <p:txBody>
          <a:bodyPr vert="horz" lIns="91440" tIns="45720" rIns="91440" bIns="45720" rtlCol="0" anchor="ctr">
            <a:normAutofit fontScale="6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RESULTS</a:t>
            </a:r>
            <a:endParaRPr lang="en-US" sz="5400" b="1" dirty="0">
              <a:solidFill>
                <a:schemeClr val="lt1">
                  <a:lumMod val="50000"/>
                </a:schemeClr>
              </a:solidFill>
              <a:latin typeface="微软雅黑" panose="020B0503020204020204" charset="-122"/>
              <a:ea typeface="微软雅黑" panose="020B0503020204020204" charset="-122"/>
            </a:endParaRPr>
          </a:p>
          <a:p>
            <a:pPr>
              <a:spcBef>
                <a:spcPts val="500"/>
              </a:spcBef>
            </a:pPr>
            <a:r>
              <a:rPr lang="en-US" sz="3400" b="1" dirty="0">
                <a:solidFill>
                  <a:schemeClr val="lt1">
                    <a:lumMod val="50000"/>
                  </a:schemeClr>
                </a:solidFill>
                <a:latin typeface="微软雅黑" panose="020B0503020204020204" charset="-122"/>
                <a:ea typeface="微软雅黑" panose="020B0503020204020204" charset="-122"/>
              </a:rPr>
              <a:t>       Predictive Analysis</a:t>
            </a:r>
            <a:endParaRPr lang="en-US" sz="3400" b="1" dirty="0">
              <a:solidFill>
                <a:schemeClr val="lt1">
                  <a:lumMod val="50000"/>
                </a:schemeClr>
              </a:solidFill>
              <a:latin typeface="微软雅黑" panose="020B0503020204020204" charset="-122"/>
              <a:ea typeface="微软雅黑" panose="020B0503020204020204" charset="-122"/>
            </a:endParaRPr>
          </a:p>
        </p:txBody>
      </p:sp>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2126756"/>
            <a:ext cx="10515600" cy="4731244"/>
          </a:xfrm>
        </p:spPr>
        <p:txBody>
          <a:bodyPr>
            <a:normAutofit fontScale="80000"/>
          </a:bodyPr>
          <a:lstStyle/>
          <a:p>
            <a:r>
              <a:rPr lang="en-US" sz="2400" dirty="0">
                <a:solidFill>
                  <a:schemeClr val="dk1"/>
                </a:solidFill>
                <a:latin typeface="微软雅黑" panose="020B0503020204020204" charset="-122"/>
                <a:ea typeface="微软雅黑" panose="020B0503020204020204" charset="-122"/>
              </a:rPr>
              <a:t>From the data visualization section, we can see that some features may have correlation with the mission outcome in several ways. For example, </a:t>
            </a:r>
            <a:r>
              <a:rPr lang="en-MY" sz="2400" dirty="0">
                <a:solidFill>
                  <a:schemeClr val="dk1"/>
                </a:solidFill>
                <a:latin typeface="微软雅黑" panose="020B0503020204020204" charset="-122"/>
                <a:ea typeface="微软雅黑" panose="020B0503020204020204" charset="-122"/>
              </a:rPr>
              <a:t>with heavy payloads the successful landing or positive landing rate are more for orbit types Polar, LEO and ISS. However, for GTO, we cannot distinguish this well as both positive landing rate and negative landing(unsuccessful mission) are both there here.</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MY" sz="2400" dirty="0">
              <a:solidFill>
                <a:schemeClr val="dk1"/>
              </a:solidFill>
              <a:latin typeface="微软雅黑" panose="020B0503020204020204" charset="-122"/>
              <a:ea typeface="微软雅黑" panose="020B0503020204020204" charset="-122"/>
            </a:endParaRPr>
          </a:p>
          <a:p>
            <a:endParaRPr lang="en-MY"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DISCUSSION</a:t>
            </a:r>
            <a:endParaRPr lang="en-US" sz="5400" b="1" dirty="0">
              <a:solidFill>
                <a:schemeClr val="lt1">
                  <a:lumMod val="50000"/>
                </a:schemeClr>
              </a:solidFill>
              <a:latin typeface="微软雅黑" panose="020B0503020204020204" charset="-122"/>
              <a:ea typeface="微软雅黑" panose="020B0503020204020204" charset="-122"/>
            </a:endParaRPr>
          </a:p>
        </p:txBody>
      </p:sp>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Content Placeholder 2"/>
          <p:cNvSpPr>
            <a:spLocks noGrp="1"/>
          </p:cNvSpPr>
          <p:nvPr>
            <p:ph idx="4294967295"/>
            <p:custDataLst>
              <p:tags r:id="rId7"/>
            </p:custDataLst>
          </p:nvPr>
        </p:nvSpPr>
        <p:spPr>
          <a:xfrm>
            <a:off x="838200" y="2318486"/>
            <a:ext cx="10515600" cy="4731244"/>
          </a:xfrm>
        </p:spPr>
        <p:txBody>
          <a:bodyPr>
            <a:normAutofit fontScale="80000"/>
          </a:bodyPr>
          <a:lstStyle/>
          <a:p>
            <a:r>
              <a:rPr lang="en-MY" sz="2400" dirty="0">
                <a:solidFill>
                  <a:schemeClr val="dk1"/>
                </a:solidFill>
                <a:latin typeface="微软雅黑" panose="020B0503020204020204" charset="-122"/>
                <a:ea typeface="微软雅黑" panose="020B0503020204020204" charset="-122"/>
              </a:rPr>
              <a:t>In this project, we try to predict if the first stage of a given Falcon 9 launch will land in order to determine the cost of a launch.</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Each feature of a Falcon 9 launch, such as its payload mass or orbit type, may affect the mission outcome in a certain way. </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Several machine learning algorithms are employed to learn the patterns of past Falcon 9 launch data to produce predictive models that can be used to predict the outcome of a Falcon 9 launch.</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The predictive model produced by decision tree algorithm performed the best among the 4 machine learning algorithms employed. </a:t>
            </a:r>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
        <p:nvSpPr>
          <p:cNvPr id="6" name="Title 1"/>
          <p:cNvSpPr txBox="1"/>
          <p:nvPr>
            <p:custDataLst>
              <p:tags r:id="rId8"/>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lt1">
                    <a:lumMod val="50000"/>
                  </a:schemeClr>
                </a:solidFill>
                <a:latin typeface="微软雅黑" panose="020B0503020204020204" charset="-122"/>
                <a:ea typeface="微软雅黑" panose="020B0503020204020204" charset="-122"/>
              </a:rPr>
              <a:t>CONCLUSION</a:t>
            </a:r>
            <a:endParaRPr lang="en-US" sz="5400" b="1" dirty="0">
              <a:solidFill>
                <a:schemeClr val="lt1">
                  <a:lumMod val="50000"/>
                </a:schemeClr>
              </a:solidFill>
              <a:latin typeface="微软雅黑" panose="020B0503020204020204" charset="-122"/>
              <a:ea typeface="微软雅黑" panose="020B0503020204020204" charset="-122"/>
            </a:endParaRPr>
          </a:p>
        </p:txBody>
      </p:sp>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dk1"/>
                </a:solidFill>
                <a:latin typeface="微软雅黑" panose="020B0503020204020204" charset="-122"/>
                <a:ea typeface="微软雅黑" panose="020B0503020204020204" charset="-122"/>
                <a:cs typeface="+mn-lt"/>
              </a:rPr>
              <a:t>INTRODUCTION</a:t>
            </a:r>
            <a:endParaRPr lang="en-US" sz="24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838200" y="1708271"/>
            <a:ext cx="10515600" cy="4731244"/>
          </a:xfrm>
          <a:prstGeom prst="rect">
            <a:avLst/>
          </a:prstGeom>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a:solidFill>
                  <a:schemeClr val="dk1"/>
                </a:solidFill>
                <a:latin typeface="微软雅黑" panose="020B0503020204020204" charset="-122"/>
                <a:ea typeface="微软雅黑" panose="020B0503020204020204" charset="-122"/>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Most unsuccessful landings are planned. Sometimes, SpaceX will perform a controlled landing in the ocean.</a:t>
            </a:r>
            <a:endParaRPr lang="en-MY" sz="2400" dirty="0">
              <a:solidFill>
                <a:schemeClr val="dk1"/>
              </a:solidFill>
              <a:latin typeface="微软雅黑" panose="020B0503020204020204" charset="-122"/>
              <a:ea typeface="微软雅黑" panose="020B0503020204020204" charset="-122"/>
            </a:endParaRPr>
          </a:p>
          <a:p>
            <a:r>
              <a:rPr lang="en-MY" sz="2400" dirty="0">
                <a:solidFill>
                  <a:schemeClr val="dk1"/>
                </a:solidFill>
                <a:latin typeface="微软雅黑" panose="020B0503020204020204" charset="-122"/>
                <a:ea typeface="微软雅黑" panose="020B0503020204020204" charset="-122"/>
              </a:rPr>
              <a:t>The main question that we are trying to answer is, for a given set of features about a Falcon 9 rocket launch which include its payload mass, orbit type, launch site, and so on, will the first stage of the rocket land successfully?</a:t>
            </a:r>
            <a:endParaRPr lang="en-MY" sz="24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chemeClr val="dk1"/>
                </a:solidFill>
                <a:latin typeface="微软雅黑" panose="020B0503020204020204" charset="-122"/>
                <a:ea typeface="微软雅黑" panose="020B0503020204020204" charset="-122"/>
                <a:cs typeface="+mn-lt"/>
              </a:rPr>
              <a:t>METHODOLOGY</a:t>
            </a:r>
            <a:r>
              <a:rPr lang="en-US" sz="5400" b="1" dirty="0">
                <a:solidFill>
                  <a:schemeClr val="dk1"/>
                </a:solidFill>
                <a:latin typeface="微软雅黑" panose="020B0503020204020204" charset="-122"/>
                <a:ea typeface="微软雅黑" panose="020B0503020204020204" charset="-122"/>
              </a:rPr>
              <a:t> </a:t>
            </a:r>
            <a:endParaRPr lang="en-US" sz="5400" b="1" dirty="0">
              <a:solidFill>
                <a:schemeClr val="dk1"/>
              </a:solidFill>
              <a:latin typeface="微软雅黑" panose="020B0503020204020204" charset="-122"/>
              <a:ea typeface="微软雅黑" panose="020B0503020204020204" charset="-122"/>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838200" y="1439663"/>
            <a:ext cx="10515600" cy="5333506"/>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overall methodology includes:</a:t>
            </a:r>
            <a:endParaRPr lang="en-US" sz="2400" dirty="0">
              <a:solidFill>
                <a:schemeClr val="dk1"/>
              </a:solidFill>
              <a:latin typeface="微软雅黑" panose="020B0503020204020204" charset="-122"/>
              <a:ea typeface="微软雅黑" panose="020B0503020204020204" charset="-122"/>
            </a:endParaRPr>
          </a:p>
          <a:p>
            <a:pPr marL="457200" lvl="1" indent="0">
              <a:buFont typeface="+mj-lt"/>
              <a:buNone/>
            </a:pPr>
            <a:r>
              <a:rPr lang="en-US" sz="2400" dirty="0">
                <a:solidFill>
                  <a:schemeClr val="dk1"/>
                </a:solidFill>
                <a:latin typeface="微软雅黑" panose="020B0503020204020204" charset="-122"/>
                <a:ea typeface="微软雅黑" panose="020B0503020204020204" charset="-122"/>
              </a:rPr>
              <a:t>Data collection, wrangling, and formatting, using:</a:t>
            </a:r>
            <a:endParaRPr lang="en-US" sz="2400" dirty="0">
              <a:solidFill>
                <a:schemeClr val="dk1"/>
              </a:solidFill>
              <a:latin typeface="微软雅黑" panose="020B0503020204020204" charset="-122"/>
              <a:ea typeface="微软雅黑" panose="020B0503020204020204" charset="-122"/>
            </a:endParaRPr>
          </a:p>
          <a:p>
            <a:pPr lvl="2"/>
            <a:r>
              <a:rPr lang="en-US" sz="2400" dirty="0">
                <a:solidFill>
                  <a:schemeClr val="dk1"/>
                </a:solidFill>
                <a:latin typeface="微软雅黑" panose="020B0503020204020204" charset="-122"/>
                <a:ea typeface="微软雅黑" panose="020B0503020204020204" charset="-122"/>
              </a:rPr>
              <a:t>SpaceX API</a:t>
            </a:r>
            <a:endParaRPr lang="en-US" sz="2400" dirty="0">
              <a:solidFill>
                <a:schemeClr val="dk1"/>
              </a:solidFill>
              <a:latin typeface="微软雅黑" panose="020B0503020204020204" charset="-122"/>
              <a:ea typeface="微软雅黑" panose="020B0503020204020204" charset="-122"/>
            </a:endParaRPr>
          </a:p>
          <a:p>
            <a:pPr lvl="2"/>
            <a:r>
              <a:rPr lang="en-US" sz="2400" dirty="0">
                <a:solidFill>
                  <a:schemeClr val="dk1"/>
                </a:solidFill>
                <a:latin typeface="微软雅黑" panose="020B0503020204020204" charset="-122"/>
                <a:ea typeface="微软雅黑" panose="020B0503020204020204" charset="-122"/>
              </a:rPr>
              <a:t>Web scraping</a:t>
            </a:r>
            <a:endParaRPr lang="en-US" sz="2400" dirty="0">
              <a:solidFill>
                <a:schemeClr val="dk1"/>
              </a:solidFill>
              <a:latin typeface="微软雅黑" panose="020B0503020204020204" charset="-122"/>
              <a:ea typeface="微软雅黑" panose="020B0503020204020204" charset="-122"/>
            </a:endParaRPr>
          </a:p>
          <a:p>
            <a:pPr lvl="2"/>
            <a:endParaRPr lang="en-US" sz="2400" dirty="0">
              <a:solidFill>
                <a:schemeClr val="dk1"/>
              </a:solidFill>
              <a:latin typeface="微软雅黑" panose="020B0503020204020204" charset="-122"/>
              <a:ea typeface="微软雅黑" panose="020B0503020204020204" charset="-122"/>
            </a:endParaRPr>
          </a:p>
          <a:p>
            <a:pPr marL="457200" lvl="1" indent="0">
              <a:buFont typeface="+mj-lt"/>
              <a:buNone/>
            </a:pPr>
            <a:r>
              <a:rPr lang="en-US" sz="2400" dirty="0">
                <a:solidFill>
                  <a:schemeClr val="dk1"/>
                </a:solidFill>
                <a:latin typeface="微软雅黑" panose="020B0503020204020204" charset="-122"/>
                <a:ea typeface="微软雅黑" panose="020B0503020204020204" charset="-122"/>
              </a:rPr>
              <a:t>Exploratory data analysis (EDA), using:</a:t>
            </a:r>
            <a:endParaRPr lang="en-US" sz="2400" dirty="0">
              <a:solidFill>
                <a:schemeClr val="dk1"/>
              </a:solidFill>
              <a:latin typeface="微软雅黑" panose="020B0503020204020204" charset="-122"/>
              <a:ea typeface="微软雅黑" panose="020B0503020204020204" charset="-122"/>
            </a:endParaRPr>
          </a:p>
          <a:p>
            <a:pPr lvl="2"/>
            <a:r>
              <a:rPr lang="en-US" sz="2400" dirty="0">
                <a:solidFill>
                  <a:schemeClr val="dk1"/>
                </a:solidFill>
                <a:latin typeface="微软雅黑" panose="020B0503020204020204" charset="-122"/>
                <a:ea typeface="微软雅黑" panose="020B0503020204020204" charset="-122"/>
              </a:rPr>
              <a:t>Pandas and NumPy </a:t>
            </a:r>
            <a:endParaRPr lang="en-US" sz="2400" dirty="0">
              <a:solidFill>
                <a:schemeClr val="dk1"/>
              </a:solidFill>
              <a:latin typeface="微软雅黑" panose="020B0503020204020204" charset="-122"/>
              <a:ea typeface="微软雅黑" panose="020B0503020204020204" charset="-122"/>
            </a:endParaRPr>
          </a:p>
          <a:p>
            <a:pPr lvl="2"/>
            <a:r>
              <a:rPr lang="en-US" sz="2400" dirty="0">
                <a:solidFill>
                  <a:schemeClr val="dk1"/>
                </a:solidFill>
                <a:latin typeface="微软雅黑" panose="020B0503020204020204" charset="-122"/>
                <a:ea typeface="微软雅黑" panose="020B0503020204020204" charset="-122"/>
              </a:rPr>
              <a:t>SQL</a:t>
            </a:r>
            <a:endParaRPr lang="en-US" sz="2400" dirty="0">
              <a:solidFill>
                <a:schemeClr val="dk1"/>
              </a:solidFill>
              <a:latin typeface="微软雅黑" panose="020B0503020204020204" charset="-122"/>
              <a:ea typeface="微软雅黑" panose="020B0503020204020204" charset="-122"/>
            </a:endParaRPr>
          </a:p>
          <a:p>
            <a:pPr lvl="2"/>
            <a:endParaRPr lang="en-US" sz="16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a:p>
            <a:endParaRPr lang="en-US" sz="2000" dirty="0">
              <a:solidFill>
                <a:schemeClr val="dk1"/>
              </a:solidFill>
              <a:latin typeface="微软雅黑" panose="020B0503020204020204" charset="-122"/>
              <a:ea typeface="微软雅黑" panose="020B0503020204020204" charset="-122"/>
            </a:endParaRPr>
          </a:p>
          <a:p>
            <a:pPr lvl="1"/>
            <a:endParaRPr lang="en-US" sz="2000"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chemeClr val="dk1"/>
                </a:solidFill>
                <a:latin typeface="微软雅黑" panose="020B0503020204020204" charset="-122"/>
                <a:ea typeface="微软雅黑" panose="020B0503020204020204" charset="-122"/>
                <a:cs typeface="+mn-lt"/>
              </a:rPr>
              <a:t>METHODOLOGY</a:t>
            </a:r>
            <a:r>
              <a:rPr lang="en-US" sz="5400" b="1" dirty="0">
                <a:solidFill>
                  <a:schemeClr val="dk1"/>
                </a:solidFill>
                <a:latin typeface="微软雅黑" panose="020B0503020204020204" charset="-122"/>
                <a:ea typeface="微软雅黑" panose="020B0503020204020204" charset="-122"/>
              </a:rPr>
              <a:t> </a:t>
            </a:r>
            <a:endParaRPr lang="en-US" sz="5400" b="1" dirty="0">
              <a:solidFill>
                <a:schemeClr val="dk1"/>
              </a:solidFill>
              <a:latin typeface="微软雅黑" panose="020B0503020204020204" charset="-122"/>
              <a:ea typeface="微软雅黑" panose="020B0503020204020204" charset="-122"/>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375920" y="1138673"/>
            <a:ext cx="10515600" cy="5333506"/>
          </a:xfrm>
          <a:prstGeom prst="rect">
            <a:avLst/>
          </a:prstGeom>
        </p:spPr>
        <p:txBody>
          <a:bodyPr vert="horz" lIns="101600" tIns="0" rIns="82550" bIns="0" rtlCol="0">
            <a:normAutofit fontScale="25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300" dirty="0">
              <a:solidFill>
                <a:schemeClr val="dk1"/>
              </a:solidFill>
              <a:latin typeface="微软雅黑" panose="020B0503020204020204" charset="-122"/>
              <a:ea typeface="微软雅黑" panose="020B0503020204020204" charset="-122"/>
            </a:endParaRPr>
          </a:p>
          <a:p>
            <a:pPr marL="457200" lvl="1" indent="0">
              <a:buFont typeface="+mj-lt"/>
              <a:buNone/>
            </a:pPr>
            <a:r>
              <a:rPr lang="en-US" sz="8000" dirty="0">
                <a:solidFill>
                  <a:schemeClr val="dk1"/>
                </a:solidFill>
                <a:latin typeface="微软雅黑" panose="020B0503020204020204" charset="-122"/>
                <a:ea typeface="微软雅黑" panose="020B0503020204020204" charset="-122"/>
              </a:rPr>
              <a:t>Data visualization, using:</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Matplotlib and Seaborn</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Folium</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Dash</a:t>
            </a:r>
            <a:endParaRPr lang="en-US" sz="8000" dirty="0">
              <a:solidFill>
                <a:schemeClr val="dk1"/>
              </a:solidFill>
              <a:latin typeface="微软雅黑" panose="020B0503020204020204" charset="-122"/>
              <a:ea typeface="微软雅黑" panose="020B0503020204020204" charset="-122"/>
            </a:endParaRPr>
          </a:p>
          <a:p>
            <a:pPr lvl="2"/>
            <a:endParaRPr lang="en-US" sz="8000" dirty="0">
              <a:solidFill>
                <a:schemeClr val="dk1"/>
              </a:solidFill>
              <a:latin typeface="微软雅黑" panose="020B0503020204020204" charset="-122"/>
              <a:ea typeface="微软雅黑" panose="020B0503020204020204" charset="-122"/>
            </a:endParaRPr>
          </a:p>
          <a:p>
            <a:pPr marL="457200" lvl="1" indent="0">
              <a:buFont typeface="+mj-lt"/>
              <a:buNone/>
            </a:pPr>
            <a:r>
              <a:rPr lang="en-US" sz="8000" dirty="0">
                <a:solidFill>
                  <a:schemeClr val="dk1"/>
                </a:solidFill>
                <a:latin typeface="微软雅黑" panose="020B0503020204020204" charset="-122"/>
                <a:ea typeface="微软雅黑" panose="020B0503020204020204" charset="-122"/>
              </a:rPr>
              <a:t>Machine learning prediction, using</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Logistic regression</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Support vector machine (SVM)</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Decision tree</a:t>
            </a:r>
            <a:endParaRPr lang="en-US" sz="8000" dirty="0">
              <a:solidFill>
                <a:schemeClr val="dk1"/>
              </a:solidFill>
              <a:latin typeface="微软雅黑" panose="020B0503020204020204" charset="-122"/>
              <a:ea typeface="微软雅黑" panose="020B0503020204020204" charset="-122"/>
            </a:endParaRPr>
          </a:p>
          <a:p>
            <a:pPr lvl="2"/>
            <a:r>
              <a:rPr lang="en-US" sz="8000" dirty="0">
                <a:solidFill>
                  <a:schemeClr val="dk1"/>
                </a:solidFill>
                <a:latin typeface="微软雅黑" panose="020B0503020204020204" charset="-122"/>
                <a:ea typeface="微软雅黑" panose="020B0503020204020204" charset="-122"/>
              </a:rPr>
              <a:t>K-nearest neighbors (KNN)</a:t>
            </a:r>
            <a:endParaRPr lang="en-US" sz="8000" dirty="0">
              <a:solidFill>
                <a:schemeClr val="dk1"/>
              </a:solidFill>
              <a:latin typeface="微软雅黑" panose="020B0503020204020204" charset="-122"/>
              <a:ea typeface="微软雅黑" panose="020B0503020204020204" charset="-122"/>
            </a:endParaRPr>
          </a:p>
          <a:p>
            <a:pPr lvl="2"/>
            <a:endParaRPr lang="en-US" sz="12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9" name="图片 8"/>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0990"/>
            <a:ext cx="9384665" cy="996315"/>
          </a:xfrm>
          <a:prstGeom prst="rect">
            <a:avLst/>
          </a:prstGeom>
        </p:spPr>
        <p:txBody>
          <a:bodyPr vert="horz" lIns="91440" tIns="45720" rIns="91440" bIns="45720" rtlCol="0" anchor="ctr">
            <a:normAutofit fontScale="9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Data collection, wrangling, and formatting</a:t>
            </a:r>
            <a:r>
              <a:rPr lang="en-US" sz="3400" b="1" dirty="0">
                <a:solidFill>
                  <a:schemeClr val="dk1"/>
                </a:solidFill>
                <a:latin typeface="微软雅黑" panose="020B0503020204020204" charset="-122"/>
                <a:ea typeface="微软雅黑" panose="020B0503020204020204" charset="-122"/>
              </a:rPr>
              <a:t> </a:t>
            </a:r>
            <a:endParaRPr lang="en-US" sz="3400" b="1" dirty="0">
              <a:solidFill>
                <a:schemeClr val="dk1"/>
              </a:solidFill>
              <a:latin typeface="微软雅黑" panose="020B0503020204020204" charset="-122"/>
              <a:ea typeface="微软雅黑" panose="020B0503020204020204" charset="-122"/>
            </a:endParaRPr>
          </a:p>
        </p:txBody>
      </p:sp>
      <p:pic>
        <p:nvPicPr>
          <p:cNvPr id="8" name="Picture 7"/>
          <p:cNvPicPr>
            <a:picLocks noChangeAspect="1"/>
          </p:cNvPicPr>
          <p:nvPr>
            <p:custDataLst>
              <p:tags r:id="rId8"/>
            </p:custDataLst>
          </p:nvPr>
        </p:nvPicPr>
        <p:blipFill>
          <a:blip r:embed="rId9"/>
          <a:stretch>
            <a:fillRect/>
          </a:stretch>
        </p:blipFill>
        <p:spPr>
          <a:xfrm>
            <a:off x="0" y="4519063"/>
            <a:ext cx="12192000" cy="2037806"/>
          </a:xfrm>
          <a:prstGeom prst="rect">
            <a:avLst/>
          </a:prstGeom>
          <a:ln>
            <a:solidFill>
              <a:schemeClr val="dk1"/>
            </a:solidFill>
          </a:ln>
        </p:spPr>
      </p:pic>
      <p:sp>
        <p:nvSpPr>
          <p:cNvPr id="2" name="Title 1"/>
          <p:cNvSpPr>
            <a:spLocks noGrp="1"/>
          </p:cNvSpPr>
          <p:nvPr>
            <p:custDataLst>
              <p:tags r:id="rId10"/>
            </p:custDataLst>
          </p:nvPr>
        </p:nvSpPr>
        <p:spPr>
          <a:xfrm>
            <a:off x="503162" y="-31176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1"/>
            </p:custDataLst>
          </p:nvPr>
        </p:nvSpPr>
        <p:spPr>
          <a:xfrm>
            <a:off x="838200" y="1710690"/>
            <a:ext cx="10515600" cy="4731244"/>
          </a:xfrm>
          <a:prstGeom prst="rect">
            <a:avLst/>
          </a:prstGeom>
        </p:spPr>
        <p:txBody>
          <a:bodyPr vert="horz" lIns="101600" tIns="0" rIns="82550" bIns="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SpaceX API</a:t>
            </a:r>
            <a:endParaRPr lang="en-US" sz="24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Every missing value in the data is replaced the mean </a:t>
            </a:r>
            <a:r>
              <a:rPr lang="en-US" sz="2000" dirty="0">
                <a:solidFill>
                  <a:schemeClr val="dk1"/>
                </a:solidFill>
                <a:latin typeface="微软雅黑" panose="020B0503020204020204" charset="-122"/>
                <a:ea typeface="微软雅黑" panose="020B0503020204020204" charset="-122"/>
              </a:rPr>
              <a:t>the column that the missing value belongs to. </a:t>
            </a:r>
            <a:endParaRPr lang="en-US"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We end up with 90 rows or instances and 17 columns or features. The picture below shows the first few rows of the data:</a:t>
            </a:r>
            <a:endParaRPr lang="en-US" sz="14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1" name="图片 1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fontScale="8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Data collection, wrangling, and formatting</a:t>
            </a:r>
            <a:r>
              <a:rPr lang="en-US" sz="3400" b="1" dirty="0">
                <a:solidFill>
                  <a:schemeClr val="lt1">
                    <a:lumMod val="50000"/>
                  </a:schemeClr>
                </a:solidFill>
                <a:latin typeface="微软雅黑" panose="020B0503020204020204" charset="-122"/>
                <a:ea typeface="微软雅黑" panose="020B0503020204020204" charset="-122"/>
              </a:rPr>
              <a:t> </a:t>
            </a:r>
            <a:endParaRPr lang="en-US" sz="3400" b="1" dirty="0">
              <a:solidFill>
                <a:schemeClr val="lt1">
                  <a:lumMod val="50000"/>
                </a:schemeClr>
              </a:solidFill>
              <a:latin typeface="微软雅黑" panose="020B0503020204020204" charset="-122"/>
              <a:ea typeface="微软雅黑" panose="020B0503020204020204" charset="-122"/>
            </a:endParaRPr>
          </a:p>
        </p:txBody>
      </p:sp>
      <p:pic>
        <p:nvPicPr>
          <p:cNvPr id="7" name="Picture 6"/>
          <p:cNvPicPr>
            <a:picLocks noChangeAspect="1"/>
          </p:cNvPicPr>
          <p:nvPr/>
        </p:nvPicPr>
        <p:blipFill>
          <a:blip r:embed="rId8"/>
          <a:stretch>
            <a:fillRect/>
          </a:stretch>
        </p:blipFill>
        <p:spPr>
          <a:xfrm>
            <a:off x="0" y="4191247"/>
            <a:ext cx="12192000" cy="2418155"/>
          </a:xfrm>
          <a:prstGeom prst="rect">
            <a:avLst/>
          </a:prstGeom>
        </p:spPr>
      </p:pic>
      <p:sp>
        <p:nvSpPr>
          <p:cNvPr id="2" name="Title 1"/>
          <p:cNvSpPr>
            <a:spLocks noGrp="1"/>
          </p:cNvSpPr>
          <p:nvPr>
            <p:custDataLst>
              <p:tags r:id="rId9"/>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10"/>
            </p:custDataLst>
          </p:nvPr>
        </p:nvSpPr>
        <p:spPr>
          <a:xfrm>
            <a:off x="838200" y="1545590"/>
            <a:ext cx="10515600" cy="4731244"/>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Web scraping</a:t>
            </a:r>
            <a:endParaRPr lang="en-US" sz="2400" dirty="0">
              <a:solidFill>
                <a:schemeClr val="dk1"/>
              </a:solidFill>
              <a:latin typeface="微软雅黑" panose="020B0503020204020204" charset="-122"/>
              <a:ea typeface="微软雅黑" panose="020B0503020204020204" charset="-122"/>
            </a:endParaRPr>
          </a:p>
          <a:p>
            <a:pPr lvl="1"/>
            <a:r>
              <a:rPr lang="en-MY" sz="2000" dirty="0">
                <a:solidFill>
                  <a:schemeClr val="dk1"/>
                </a:solidFill>
                <a:latin typeface="微软雅黑" panose="020B0503020204020204" charset="-122"/>
                <a:ea typeface="微软雅黑" panose="020B0503020204020204" charset="-122"/>
              </a:rPr>
              <a:t>The website contains only the data about Falcon 9 launches.</a:t>
            </a:r>
            <a:endParaRPr lang="en-MY" sz="2000" dirty="0">
              <a:solidFill>
                <a:schemeClr val="dk1"/>
              </a:solidFill>
              <a:latin typeface="微软雅黑" panose="020B0503020204020204" charset="-122"/>
              <a:ea typeface="微软雅黑" panose="020B0503020204020204" charset="-122"/>
            </a:endParaRPr>
          </a:p>
          <a:p>
            <a:pPr lvl="1"/>
            <a:r>
              <a:rPr lang="en-US" sz="2000" dirty="0">
                <a:solidFill>
                  <a:schemeClr val="dk1"/>
                </a:solidFill>
                <a:latin typeface="微软雅黑" panose="020B0503020204020204" charset="-122"/>
                <a:ea typeface="微软雅黑" panose="020B0503020204020204" charset="-122"/>
              </a:rPr>
              <a:t>We end up with 121 rows or instances and 11 columns or features. The picture below shows the first few rows of the data:</a:t>
            </a:r>
            <a:endParaRPr lang="en-US" sz="1400" dirty="0">
              <a:solidFill>
                <a:schemeClr val="dk1"/>
              </a:solidFill>
              <a:latin typeface="微软雅黑" panose="020B0503020204020204" charset="-122"/>
              <a:ea typeface="微软雅黑" panose="020B0503020204020204" charset="-122"/>
            </a:endParaRPr>
          </a:p>
          <a:p>
            <a:pPr lvl="2"/>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0" name="图片 9"/>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Title 1"/>
          <p:cNvSpPr txBox="1"/>
          <p:nvPr>
            <p:custDataLst>
              <p:tags r:id="rId7"/>
            </p:custDataLst>
          </p:nvPr>
        </p:nvSpPr>
        <p:spPr>
          <a:xfrm>
            <a:off x="838200" y="301131"/>
            <a:ext cx="11353800"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dk1"/>
                </a:solidFill>
                <a:latin typeface="微软雅黑" panose="020B0503020204020204" charset="-122"/>
                <a:ea typeface="微软雅黑" panose="020B0503020204020204" charset="-122"/>
                <a:cs typeface="+mn-lt"/>
              </a:rPr>
              <a:t>METHODOLOGY</a:t>
            </a:r>
            <a:endParaRPr lang="en-US" sz="2800" b="1" dirty="0">
              <a:solidFill>
                <a:schemeClr val="dk1"/>
              </a:solidFill>
              <a:latin typeface="微软雅黑" panose="020B0503020204020204" charset="-122"/>
              <a:ea typeface="微软雅黑" panose="020B0503020204020204" charset="-122"/>
              <a:cs typeface="+mn-lt"/>
            </a:endParaRPr>
          </a:p>
          <a:p>
            <a:pPr>
              <a:spcBef>
                <a:spcPts val="500"/>
              </a:spcBef>
            </a:pPr>
            <a:r>
              <a:rPr lang="en-US" sz="2800" b="1" dirty="0">
                <a:solidFill>
                  <a:schemeClr val="dk1"/>
                </a:solidFill>
                <a:latin typeface="微软雅黑" panose="020B0503020204020204" charset="-122"/>
                <a:ea typeface="微软雅黑" panose="020B0503020204020204" charset="-122"/>
                <a:cs typeface="+mn-lt"/>
              </a:rPr>
              <a:t>       Data collection, wrangling, and formatting </a:t>
            </a:r>
            <a:endParaRPr lang="en-US" sz="2800" b="1" dirty="0">
              <a:solidFill>
                <a:schemeClr val="dk1"/>
              </a:solidFill>
              <a:latin typeface="微软雅黑" panose="020B0503020204020204" charset="-122"/>
              <a:ea typeface="微软雅黑" panose="020B0503020204020204" charset="-122"/>
              <a:cs typeface="+mn-lt"/>
            </a:endParaRPr>
          </a:p>
        </p:txBody>
      </p:sp>
      <p:sp>
        <p:nvSpPr>
          <p:cNvPr id="2" name="Title 1"/>
          <p:cNvSpPr>
            <a:spLocks noGrp="1"/>
          </p:cNvSpPr>
          <p:nvPr>
            <p:custDataLst>
              <p:tags r:id="rId8"/>
            </p:custDataLst>
          </p:nvPr>
        </p:nvSpPr>
        <p:spPr>
          <a:xfrm>
            <a:off x="670167" y="132735"/>
            <a:ext cx="9720072" cy="149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chemeClr val="lt1">
                  <a:lumMod val="50000"/>
                </a:schemeClr>
              </a:solidFill>
              <a:latin typeface="微软雅黑" panose="020B0503020204020204" charset="-122"/>
              <a:ea typeface="微软雅黑" panose="020B0503020204020204" charset="-122"/>
            </a:endParaRPr>
          </a:p>
        </p:txBody>
      </p:sp>
      <p:sp>
        <p:nvSpPr>
          <p:cNvPr id="3" name="Content Placeholder 2"/>
          <p:cNvSpPr>
            <a:spLocks noGrp="1"/>
          </p:cNvSpPr>
          <p:nvPr>
            <p:custDataLst>
              <p:tags r:id="rId9"/>
            </p:custDataLst>
          </p:nvPr>
        </p:nvSpPr>
        <p:spPr>
          <a:xfrm>
            <a:off x="669925" y="1677934"/>
            <a:ext cx="10515600" cy="4731244"/>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dk1"/>
                </a:solidFill>
                <a:latin typeface="微软雅黑" panose="020B0503020204020204" charset="-122"/>
                <a:ea typeface="微软雅黑" panose="020B0503020204020204" charset="-122"/>
              </a:rPr>
              <a:t>The data is later processed so that there are no missing entries and categorical features are encoded using one-hot encoding.</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An extra column called ‘Class’ is also added to the data frame. The column ‘Class’ contains 0 if a given launch is failed and 1 if it is successful.</a:t>
            </a:r>
            <a:endParaRPr lang="en-US" sz="2400" dirty="0">
              <a:solidFill>
                <a:schemeClr val="dk1"/>
              </a:solidFill>
              <a:latin typeface="微软雅黑" panose="020B0503020204020204" charset="-122"/>
              <a:ea typeface="微软雅黑" panose="020B0503020204020204" charset="-122"/>
            </a:endParaRPr>
          </a:p>
          <a:p>
            <a:r>
              <a:rPr lang="en-US" sz="2400" dirty="0">
                <a:solidFill>
                  <a:schemeClr val="dk1"/>
                </a:solidFill>
                <a:latin typeface="微软雅黑" panose="020B0503020204020204" charset="-122"/>
                <a:ea typeface="微软雅黑" panose="020B0503020204020204" charset="-122"/>
              </a:rPr>
              <a:t>In the end, we end up with 90 rows or instances and 83 columns or features.</a:t>
            </a:r>
            <a:endParaRPr lang="en-US" sz="1800"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pPr lvl="1"/>
            <a:endParaRPr lang="en-US" dirty="0">
              <a:solidFill>
                <a:schemeClr val="dk1"/>
              </a:solidFill>
              <a:latin typeface="微软雅黑" panose="020B0503020204020204" charset="-122"/>
              <a:ea typeface="微软雅黑" panose="020B0503020204020204" charset="-122"/>
            </a:endParaRPr>
          </a:p>
          <a:p>
            <a:endParaRPr lang="en-US" sz="2400" dirty="0">
              <a:solidFill>
                <a:schemeClr val="dk1"/>
              </a:solidFill>
              <a:latin typeface="微软雅黑" panose="020B0503020204020204" charset="-122"/>
              <a:ea typeface="微软雅黑" panose="020B0503020204020204" charset="-122"/>
            </a:endParaRPr>
          </a:p>
          <a:p>
            <a:pPr lvl="1"/>
            <a:endParaRPr lang="en-US" sz="2400" dirty="0">
              <a:solidFill>
                <a:schemeClr val="dk1"/>
              </a:solidFill>
              <a:latin typeface="微软雅黑" panose="020B0503020204020204" charset="-122"/>
              <a:ea typeface="微软雅黑" panose="020B0503020204020204" charset="-122"/>
            </a:endParaRPr>
          </a:p>
        </p:txBody>
      </p:sp>
    </p:spTree>
    <p:custDataLst>
      <p:tags r:id="rId10"/>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7"/>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7"/>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TEMPLATE_THUMBS_INDEX" val="1、4、7、8、9、10、11、16、19、20、22、23、26、31、34、37"/>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537"/>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537_1*i*1"/>
  <p:tag name="KSO_WM_TEMPLATE_CATEGORY" val="custom"/>
  <p:tag name="KSO_WM_TEMPLATE_INDEX" val="20204537"/>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537_1*i*2"/>
  <p:tag name="KSO_WM_TEMPLATE_CATEGORY" val="custom"/>
  <p:tag name="KSO_WM_TEMPLATE_INDEX" val="20204537"/>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14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custom20204537_1*b*2"/>
  <p:tag name="KSO_WM_TEMPLATE_CATEGORY" val="custom"/>
  <p:tag name="KSO_WM_TEMPLATE_INDEX" val="20204537"/>
  <p:tag name="KSO_WM_UNIT_LAYERLEVEL" val="1"/>
  <p:tag name="KSO_WM_TAG_VERSION" val="1.0"/>
  <p:tag name="KSO_WM_BEAUTIFY_FLAG" val="#wm#"/>
  <p:tag name="KSO_WM_UNIT_ISNUMDGMTITLE" val="0"/>
  <p:tag name="KSO_WM_UNIT_VALUE" val="8"/>
  <p:tag name="KSO_WM_UNIT_TYPE" val="b"/>
  <p:tag name="KSO_WM_UNIT_INDEX" val="2"/>
  <p:tag name="KSO_WM_UNIT_PRESET_TEXT" val="汇报人姓名"/>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537_1*a*1"/>
  <p:tag name="KSO_WM_TEMPLATE_CATEGORY" val="custom"/>
  <p:tag name="KSO_WM_TEMPLATE_INDEX" val="20204537"/>
  <p:tag name="KSO_WM_UNIT_LAYERLEVEL" val="1"/>
  <p:tag name="KSO_WM_TAG_VERSION" val="1.0"/>
  <p:tag name="KSO_WM_BEAUTIFY_FLAG" val="#wm#"/>
  <p:tag name="KSO_WM_UNIT_PRESET_TEXT" val="工作汇报总结"/>
  <p:tag name="KSO_WM_UNIT_ISNUMDGMTITLE" val="0"/>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TEMPLATE_THUMBS_INDEX" val="1、4、7、8、9、10、11、16、19、20、22、23、26、31、34、37"/>
  <p:tag name="KSO_WM_SLIDE_ID" val="custom2020453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537"/>
  <p:tag name="KSO_WM_SLIDE_LAYOUT" val="a_b"/>
  <p:tag name="KSO_WM_SLIDE_LAYOUT_CNT" val="1_3"/>
</p:tagLst>
</file>

<file path=ppt/tags/tag1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SLIDE_BACKGROUND_TYPE" val="general"/>
  <p:tag name="KSO_WM_SLIDE_BK_DARK_LIGHT" val="2"/>
</p:tagLst>
</file>

<file path=ppt/tags/tag1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SLIDE_BACKGROUND_TYPE" val="general"/>
  <p:tag name="KSO_WM_SLIDE_BK_DARK_LIGHT" val="2"/>
</p:tagLst>
</file>

<file path=ppt/tags/tag1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SLIDE_BACKGROUND_TYPE" val="general"/>
  <p:tag name="KSO_WM_SLIDE_BK_DARK_LIGHT" val="2"/>
</p:tagLst>
</file>

<file path=ppt/tags/tag1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SLIDE_BACKGROUND_TYPE" val="general"/>
  <p:tag name="KSO_WM_SLIDE_BK_DARK_LIGHT" val="2"/>
</p:tagLst>
</file>

<file path=ppt/tags/tag1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SLIDE_BACKGROUND_TYPE" val="general"/>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SLIDE_BACKGROUND_TYPE" val="general"/>
  <p:tag name="KSO_WM_SLIDE_BK_DARK_LIGHT" val="2"/>
</p:tagLst>
</file>

<file path=ppt/tags/tag1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SLIDE_BACKGROUND_TYPE" val="general"/>
  <p:tag name="KSO_WM_SLIDE_BK_DARK_LIGHT" val="2"/>
</p:tagLst>
</file>

<file path=ppt/tags/tag1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SLIDE_BACKGROUND_TYPE" val="general"/>
  <p:tag name="KSO_WM_SLIDE_BK_DARK_LIGHT" val="2"/>
</p:tagLst>
</file>

<file path=ppt/tags/tag1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SLIDE_BACKGROUND_TYPE" val="general"/>
  <p:tag name="KSO_WM_SLIDE_BK_DARK_LIGHT" val="2"/>
</p:tagLst>
</file>

<file path=ppt/tags/tag2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SLIDE_BACKGROUND_TYPE" val="general"/>
  <p:tag name="KSO_WM_SLIDE_BK_DARK_LIGHT" val="2"/>
</p:tagLst>
</file>

<file path=ppt/tags/tag2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1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SLIDE_BACKGROUND_TYPE" val="general"/>
  <p:tag name="KSO_WM_SLIDE_BK_DARK_LIGHT" val="2"/>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SLIDE_BACKGROUND_TYPE" val="general"/>
  <p:tag name="KSO_WM_SLIDE_BK_DARK_LIGHT" val="2"/>
</p:tagLst>
</file>

<file path=ppt/tags/tag2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SLIDE_BACKGROUND_TYPE" val="general"/>
  <p:tag name="KSO_WM_SLIDE_BK_DARK_LIGHT" val="2"/>
</p:tagLst>
</file>

<file path=ppt/tags/tag2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SLIDE_BACKGROUND_TYPE" val="general"/>
  <p:tag name="KSO_WM_SLIDE_BK_DARK_LIGHT" val="2"/>
</p:tagLst>
</file>

<file path=ppt/tags/tag2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3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SLIDE_BK_DARK_LIGHT" val="2"/>
</p:tagLst>
</file>

<file path=ppt/tags/tag2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4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SLIDE_BACKGROUND_TYPE" val="general"/>
  <p:tag name="KSO_WM_SLIDE_BK_DARK_LIGHT" val="2"/>
</p:tagLst>
</file>

<file path=ppt/tags/tag2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4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SLIDE_BACKGROUND_TYPE" val="general"/>
  <p:tag name="KSO_WM_SLIDE_BK_DARK_LIGHT" val="2"/>
</p:tagLst>
</file>

<file path=ppt/tags/tag2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SLIDE_BACKGROUND_TYPE" val="general"/>
  <p:tag name="KSO_WM_SLIDE_BK_DARK_LIGHT" val="2"/>
</p:tagLst>
</file>

<file path=ppt/tags/tag2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SLIDE_BACKGROUND_TYPE" val="general"/>
  <p:tag name="KSO_WM_SLIDE_BK_DARK_LIGHT" val="2"/>
</p:tagLst>
</file>

<file path=ppt/tags/tag2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general"/>
  <p:tag name="KSO_WM_SLIDE_BK_DARK_LIGHT" val="2"/>
</p:tagLst>
</file>

<file path=ppt/tags/tag2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SLIDE_BACKGROUND_TYPE" val="general"/>
  <p:tag name="KSO_WM_SLIDE_BK_DARK_LIGHT" val="2"/>
</p:tagLst>
</file>

<file path=ppt/tags/tag2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SLIDE_BACKGROUND_TYPE" val="general"/>
  <p:tag name="KSO_WM_SLIDE_BK_DARK_LIGHT" val="2"/>
</p:tagLst>
</file>

<file path=ppt/tags/tag2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SLIDE_BACKGROUND_TYPE" val="general"/>
  <p:tag name="KSO_WM_SLIDE_BK_DARK_LIGHT" val="2"/>
</p:tagLst>
</file>

<file path=ppt/tags/tag2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4.xml><?xml version="1.0" encoding="utf-8"?>
<p:tagLst xmlns:p="http://schemas.openxmlformats.org/presentationml/2006/main">
  <p:tag name="KSO_WM_SLIDE_BK_DARK_LIGHT" val="2"/>
  <p:tag name="KSO_WM_SLIDE_BACKGROUND_TYPE" val="general"/>
</p:tagLst>
</file>

<file path=ppt/tags/tag2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SLIDE_BK_DARK_LIGHT" val="2"/>
  <p:tag name="KSO_WM_SLIDE_BACKGROUND_TYPE" val="general"/>
</p:tagLst>
</file>

<file path=ppt/tags/tag3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6.xml><?xml version="1.0" encoding="utf-8"?>
<p:tagLst xmlns:p="http://schemas.openxmlformats.org/presentationml/2006/main">
  <p:tag name="KSO_WM_SLIDE_BK_DARK_LIGHT" val="2"/>
  <p:tag name="KSO_WM_SLIDE_BACKGROUND_TYPE" val="general"/>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2.xml><?xml version="1.0" encoding="utf-8"?>
<p:tagLst xmlns:p="http://schemas.openxmlformats.org/presentationml/2006/main">
  <p:tag name="KSO_WM_SLIDE_BK_DARK_LIGHT" val="2"/>
  <p:tag name="KSO_WM_SLIDE_BACKGROUND_TYPE" val="general"/>
</p:tagLst>
</file>

<file path=ppt/tags/tag3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8.xml><?xml version="1.0" encoding="utf-8"?>
<p:tagLst xmlns:p="http://schemas.openxmlformats.org/presentationml/2006/main">
  <p:tag name="KSO_WM_SLIDE_BK_DARK_LIGHT" val="2"/>
  <p:tag name="KSO_WM_SLIDE_BACKGROUND_TYPE" val="general"/>
</p:tagLst>
</file>

<file path=ppt/tags/tag3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4.xml><?xml version="1.0" encoding="utf-8"?>
<p:tagLst xmlns:p="http://schemas.openxmlformats.org/presentationml/2006/main">
  <p:tag name="KSO_WM_SLIDE_BK_DARK_LIGHT" val="2"/>
  <p:tag name="KSO_WM_SLIDE_BACKGROUND_TYPE" val="general"/>
</p:tagLst>
</file>

<file path=ppt/tags/tag3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SLIDE_BK_DARK_LIGHT" val="2"/>
  <p:tag name="KSO_WM_SLIDE_BACKGROUND_TYPE" val="general"/>
</p:tagLst>
</file>

<file path=ppt/tags/tag3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6.xml><?xml version="1.0" encoding="utf-8"?>
<p:tagLst xmlns:p="http://schemas.openxmlformats.org/presentationml/2006/main">
  <p:tag name="KSO_WM_SLIDE_BK_DARK_LIGHT" val="2"/>
  <p:tag name="KSO_WM_SLIDE_BACKGROUND_TYPE" val="general"/>
</p:tagLst>
</file>

<file path=ppt/tags/tag3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2.xml><?xml version="1.0" encoding="utf-8"?>
<p:tagLst xmlns:p="http://schemas.openxmlformats.org/presentationml/2006/main">
  <p:tag name="KSO_WM_SLIDE_BK_DARK_LIGHT" val="2"/>
  <p:tag name="KSO_WM_SLIDE_BACKGROUND_TYPE" val="general"/>
</p:tagLst>
</file>

<file path=ppt/tags/tag3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8.xml><?xml version="1.0" encoding="utf-8"?>
<p:tagLst xmlns:p="http://schemas.openxmlformats.org/presentationml/2006/main">
  <p:tag name="KSO_WM_SLIDE_BK_DARK_LIGHT" val="2"/>
  <p:tag name="KSO_WM_SLIDE_BACKGROUND_TYPE" val="general"/>
</p:tagLst>
</file>

<file path=ppt/tags/tag3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54.xml><?xml version="1.0" encoding="utf-8"?>
<p:tagLst xmlns:p="http://schemas.openxmlformats.org/presentationml/2006/main">
  <p:tag name="KSO_WM_SLIDE_BK_DARK_LIGHT" val="2"/>
  <p:tag name="KSO_WM_SLIDE_BACKGROUND_TYPE" val="general"/>
</p:tagLst>
</file>

<file path=ppt/tags/tag3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SLIDE_BK_DARK_LIGHT" val="2"/>
  <p:tag name="KSO_WM_SLIDE_BACKGROUND_TYPE" val="general"/>
</p:tagLst>
</file>

<file path=ppt/tags/tag361.xml><?xml version="1.0" encoding="utf-8"?>
<p:tagLst xmlns:p="http://schemas.openxmlformats.org/presentationml/2006/main">
  <p:tag name="commondata" val="eyJoZGlkIjoiN2YzNjBkOTgyNWQ1YTMxYzM3MzMwNWFiODNmOWIzYWMifQ=="/>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E9EDF0"/>
      </a:dk2>
      <a:lt2>
        <a:srgbClr val="FBFCFC"/>
      </a:lt2>
      <a:accent1>
        <a:srgbClr val="1F4E78"/>
      </a:accent1>
      <a:accent2>
        <a:srgbClr val="10646A"/>
      </a:accent2>
      <a:accent3>
        <a:srgbClr val="21653B"/>
      </a:accent3>
      <a:accent4>
        <a:srgbClr val="5D6921"/>
      </a:accent4>
      <a:accent5>
        <a:srgbClr val="5F2D11"/>
      </a:accent5>
      <a:accent6>
        <a:srgbClr val="8C242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E9EDF0"/>
    </a:dk2>
    <a:lt2>
      <a:srgbClr val="FBFCFC"/>
    </a:lt2>
    <a:accent1>
      <a:srgbClr val="1F4E78"/>
    </a:accent1>
    <a:accent2>
      <a:srgbClr val="10646A"/>
    </a:accent2>
    <a:accent3>
      <a:srgbClr val="21653B"/>
    </a:accent3>
    <a:accent4>
      <a:srgbClr val="5D6921"/>
    </a:accent4>
    <a:accent5>
      <a:srgbClr val="5F2D11"/>
    </a:accent5>
    <a:accent6>
      <a:srgbClr val="8C242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10109</Words>
  <Application>WPS 演示</Application>
  <PresentationFormat>Widescreen</PresentationFormat>
  <Paragraphs>368</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36</vt:i4>
      </vt:variant>
    </vt:vector>
  </HeadingPairs>
  <TitlesOfParts>
    <vt:vector size="52" baseType="lpstr">
      <vt:lpstr>Arial</vt:lpstr>
      <vt:lpstr>宋体</vt:lpstr>
      <vt:lpstr>Wingdings</vt:lpstr>
      <vt:lpstr>Tw Cen MT Condensed</vt:lpstr>
      <vt:lpstr>Segoe Print</vt:lpstr>
      <vt:lpstr>Tw Cen MT</vt:lpstr>
      <vt:lpstr>Calibri</vt:lpstr>
      <vt:lpstr>微软雅黑</vt:lpstr>
      <vt:lpstr>Arial Unicode MS</vt:lpstr>
      <vt:lpstr>Calibri Light</vt:lpstr>
      <vt:lpstr>等线</vt:lpstr>
      <vt:lpstr>等线 Light</vt:lpstr>
      <vt:lpstr>汉仪旗黑-85S</vt:lpstr>
      <vt:lpstr>黑体</vt:lpstr>
      <vt:lpstr>Office Theme</vt:lpstr>
      <vt:lpstr>3_Office 主题​​</vt:lpstr>
      <vt:lpstr>工作汇报总结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北.</cp:lastModifiedBy>
  <cp:revision>203</cp:revision>
  <dcterms:created xsi:type="dcterms:W3CDTF">2022-01-04T01:00:00Z</dcterms:created>
  <dcterms:modified xsi:type="dcterms:W3CDTF">2023-12-11T07:36:19Z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25C6FF706F064A698EBC19554E2329A3_12</vt:lpwstr>
  </property>
  <property fmtid="{D5CDD505-2E9C-101B-9397-08002B2CF9AE}" pid="3" name="KSOProductBuildVer">
    <vt:lpwstr>2052-12.1.0.15990</vt:lpwstr>
  </property>
</Properties>
</file>